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61" r:id="rId3"/>
    <p:sldId id="260" r:id="rId4"/>
    <p:sldId id="263" r:id="rId5"/>
    <p:sldId id="264" r:id="rId6"/>
    <p:sldId id="265" r:id="rId7"/>
    <p:sldId id="266" r:id="rId8"/>
    <p:sldId id="269" r:id="rId9"/>
    <p:sldId id="285" r:id="rId10"/>
    <p:sldId id="270" r:id="rId11"/>
    <p:sldId id="294" r:id="rId12"/>
    <p:sldId id="295" r:id="rId13"/>
    <p:sldId id="288" r:id="rId14"/>
    <p:sldId id="275" r:id="rId15"/>
    <p:sldId id="277" r:id="rId16"/>
    <p:sldId id="289" r:id="rId17"/>
    <p:sldId id="278" r:id="rId18"/>
    <p:sldId id="290" r:id="rId19"/>
    <p:sldId id="279" r:id="rId20"/>
    <p:sldId id="281" r:id="rId21"/>
    <p:sldId id="291" r:id="rId22"/>
    <p:sldId id="282" r:id="rId23"/>
    <p:sldId id="292" r:id="rId24"/>
    <p:sldId id="283" r:id="rId25"/>
    <p:sldId id="293" r:id="rId26"/>
    <p:sldId id="286" r:id="rId27"/>
    <p:sldId id="274" r:id="rId28"/>
    <p:sldId id="287" r:id="rId29"/>
    <p:sldId id="284" r:id="rId30"/>
    <p:sldId id="259" r:id="rId31"/>
  </p:sldIdLst>
  <p:sldSz cx="12192000" cy="6858000"/>
  <p:notesSz cx="6858000" cy="9144000"/>
  <p:embeddedFontLst>
    <p:embeddedFont>
      <p:font typeface="KoPub돋움체 Bold" panose="020B0600000101010101" charset="-127"/>
      <p:bold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나눔스퀘어 네오 Bold" panose="00000800000000000000" pitchFamily="2" charset="-127"/>
      <p:bold r:id="rId35"/>
    </p:embeddedFont>
    <p:embeddedFont>
      <p:font typeface="D2Coding" panose="020B0609020101020101" pitchFamily="49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" initials="h" lastIdx="1" clrIdx="0">
    <p:extLst>
      <p:ext uri="{19B8F6BF-5375-455C-9EA6-DF929625EA0E}">
        <p15:presenceInfo xmlns:p15="http://schemas.microsoft.com/office/powerpoint/2012/main" userId="h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3C68"/>
    <a:srgbClr val="D4EFF8"/>
    <a:srgbClr val="BFB2F0"/>
    <a:srgbClr val="FFE1EC"/>
    <a:srgbClr val="D8FEE6"/>
    <a:srgbClr val="E8DFED"/>
    <a:srgbClr val="C8B3D5"/>
    <a:srgbClr val="F8FFD5"/>
    <a:srgbClr val="A5B4D5"/>
    <a:srgbClr val="6946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32"/>
      </p:cViewPr>
      <p:guideLst>
        <p:guide orient="horz" pos="2160"/>
        <p:guide pos="3840"/>
        <p:guide orient="horz" pos="22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F0DF-F120-4083-B988-1B54308FEE07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68BC-21FA-4B5B-9074-AAEA3292A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606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F0DF-F120-4083-B988-1B54308FEE07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68BC-21FA-4B5B-9074-AAEA3292A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768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F0DF-F120-4083-B988-1B54308FEE07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68BC-21FA-4B5B-9074-AAEA3292A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971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F0DF-F120-4083-B988-1B54308FEE07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68BC-21FA-4B5B-9074-AAEA3292A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570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F0DF-F120-4083-B988-1B54308FEE07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68BC-21FA-4B5B-9074-AAEA3292A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144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F0DF-F120-4083-B988-1B54308FEE07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68BC-21FA-4B5B-9074-AAEA3292A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78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F0DF-F120-4083-B988-1B54308FEE07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68BC-21FA-4B5B-9074-AAEA3292A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7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F0DF-F120-4083-B988-1B54308FEE07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68BC-21FA-4B5B-9074-AAEA3292A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100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F0DF-F120-4083-B988-1B54308FEE07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68BC-21FA-4B5B-9074-AAEA3292A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70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F0DF-F120-4083-B988-1B54308FEE07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68BC-21FA-4B5B-9074-AAEA3292A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339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F0DF-F120-4083-B988-1B54308FEE07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68BC-21FA-4B5B-9074-AAEA3292A2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733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네오 Bold" panose="00000800000000000000" pitchFamily="2" charset="-127"/>
              </a:defRPr>
            </a:lvl1pPr>
          </a:lstStyle>
          <a:p>
            <a:fld id="{8FB8F0DF-F120-4083-B988-1B54308FEE07}" type="datetimeFigureOut">
              <a:rPr lang="ko-KR" altLang="en-US" smtClean="0"/>
              <a:pPr/>
              <a:t>2023-02-28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네오 Bold" panose="000008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네오 Bold" panose="00000800000000000000" pitchFamily="2" charset="-127"/>
              </a:defRPr>
            </a:lvl1pPr>
          </a:lstStyle>
          <a:p>
            <a:fld id="{CB0A68BC-21FA-4B5B-9074-AAEA3292A20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285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네오 Bold" panose="00000800000000000000" pitchFamily="2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네오 Bold" panose="00000800000000000000" pitchFamily="2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네오 Bold" panose="00000800000000000000" pitchFamily="2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네오 Bold" panose="00000800000000000000" pitchFamily="2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네오 Bold" panose="00000800000000000000" pitchFamily="2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네오 Bold" panose="00000800000000000000" pitchFamily="2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13000">
              <a:srgbClr val="443C68">
                <a:lumMod val="100000"/>
              </a:srgbClr>
            </a:gs>
            <a:gs pos="100000">
              <a:schemeClr val="accent1">
                <a:lumMod val="45000"/>
                <a:lumOff val="55000"/>
              </a:schemeClr>
            </a:gs>
            <a:gs pos="72000">
              <a:srgbClr val="69467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00881" y="2019300"/>
            <a:ext cx="60420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  <a:latin typeface="나눔스퀘어 네오 Bold" panose="00000800000000000000" pitchFamily="2" charset="-127"/>
                <a:cs typeface="Arial" panose="020B0604020202020204" pitchFamily="34" charset="0"/>
              </a:rPr>
              <a:t>1</a:t>
            </a:r>
            <a:r>
              <a:rPr lang="ko-KR" altLang="en-US" sz="4400" b="1" dirty="0" smtClean="0">
                <a:solidFill>
                  <a:schemeClr val="bg1"/>
                </a:solidFill>
                <a:latin typeface="나눔스퀘어 네오 Bold" panose="00000800000000000000" pitchFamily="2" charset="-127"/>
                <a:cs typeface="Arial" panose="020B0604020202020204" pitchFamily="34" charset="0"/>
              </a:rPr>
              <a:t>조 </a:t>
            </a:r>
            <a:endParaRPr lang="en-US" altLang="ko-KR" sz="4400" b="1" dirty="0">
              <a:solidFill>
                <a:schemeClr val="bg1"/>
              </a:solidFill>
              <a:latin typeface="나눔스퀘어 네오 Bold" panose="00000800000000000000" pitchFamily="2" charset="-127"/>
              <a:cs typeface="Arial" panose="020B0604020202020204" pitchFamily="34" charset="0"/>
            </a:endParaRPr>
          </a:p>
          <a:p>
            <a:r>
              <a:rPr lang="en-US" altLang="ko-KR" sz="4400" b="1" dirty="0">
                <a:solidFill>
                  <a:schemeClr val="bg1"/>
                </a:solidFill>
                <a:latin typeface="나눔스퀘어 네오 Bold" panose="00000800000000000000" pitchFamily="2" charset="-127"/>
                <a:cs typeface="Arial" panose="020B0604020202020204" pitchFamily="34" charset="0"/>
              </a:rPr>
              <a:t>Great Times Cinema</a:t>
            </a:r>
            <a:endParaRPr lang="ko-KR" altLang="en-US" sz="4400" b="1" dirty="0">
              <a:solidFill>
                <a:schemeClr val="bg1"/>
              </a:solidFill>
              <a:latin typeface="나눔스퀘어 네오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72844" y="3465850"/>
            <a:ext cx="5397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MADE BY </a:t>
            </a: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이시현</a:t>
            </a:r>
            <a:r>
              <a:rPr lang="en-US" altLang="ko-KR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김태균 조용석 </a:t>
            </a:r>
            <a:r>
              <a:rPr lang="ko-KR" altLang="en-US" sz="2000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주소윤</a:t>
            </a: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 유혜린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-66675" y="173355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-66675" y="1971675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-66675" y="144780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66675" y="1190625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-66675" y="89535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-66675" y="68580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-66675" y="485775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66675" y="24765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66675" y="47625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1360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412317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565044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8312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4883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08834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70734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0692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4883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5862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8862484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910060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8309168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9385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53850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15750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5194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9385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20364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12312650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25507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17316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113887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09886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6076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09696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13887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6859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2002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3811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382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381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571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191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0382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65150" y="4597400"/>
            <a:ext cx="0" cy="2260600"/>
          </a:xfrm>
          <a:prstGeom prst="line">
            <a:avLst/>
          </a:prstGeom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33400" y="4502150"/>
            <a:ext cx="57150" cy="571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33400" y="4425950"/>
            <a:ext cx="57150" cy="571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533400" y="4349750"/>
            <a:ext cx="57150" cy="571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65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5787" y="172537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계획 및 방법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3CD19E0-781C-743D-0964-CDA4E0496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" t="5444" r="2471" b="2523"/>
          <a:stretch/>
        </p:blipFill>
        <p:spPr>
          <a:xfrm>
            <a:off x="6513547" y="4191059"/>
            <a:ext cx="4230000" cy="2397207"/>
          </a:xfrm>
          <a:prstGeom prst="rect">
            <a:avLst/>
          </a:prstGeom>
          <a:ln>
            <a:solidFill>
              <a:srgbClr val="443C68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EB79C13-6064-B6FC-3895-540C1D6812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" t="7370" r="1373" b="1567"/>
          <a:stretch/>
        </p:blipFill>
        <p:spPr>
          <a:xfrm>
            <a:off x="6512787" y="1408181"/>
            <a:ext cx="4229878" cy="2401200"/>
          </a:xfrm>
          <a:prstGeom prst="rect">
            <a:avLst/>
          </a:prstGeom>
          <a:ln>
            <a:solidFill>
              <a:srgbClr val="443C68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998C60-3B9D-B8EB-61CF-05995AB25F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" t="10446" r="6605" b="6073"/>
          <a:stretch/>
        </p:blipFill>
        <p:spPr>
          <a:xfrm>
            <a:off x="1794053" y="4182653"/>
            <a:ext cx="4244400" cy="2405613"/>
          </a:xfrm>
          <a:prstGeom prst="rect">
            <a:avLst/>
          </a:prstGeom>
          <a:ln>
            <a:solidFill>
              <a:srgbClr val="443C68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76FE9A-4971-147E-D872-2F944D425FF1}"/>
              </a:ext>
            </a:extLst>
          </p:cNvPr>
          <p:cNvSpPr txBox="1"/>
          <p:nvPr/>
        </p:nvSpPr>
        <p:spPr>
          <a:xfrm>
            <a:off x="1794053" y="1060098"/>
            <a:ext cx="126736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Symbol" panose="05050102010706020507" pitchFamily="18" charset="2"/>
              </a:rPr>
              <a:t>--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Symbol" panose="05050102010706020507" pitchFamily="18" charset="2"/>
              </a:rPr>
              <a:t>예매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Symbol" panose="05050102010706020507" pitchFamily="18" charset="2"/>
              </a:rPr>
              <a:t>--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1540F3-C74D-23EE-67AC-FD7CE6DC018C}"/>
              </a:ext>
            </a:extLst>
          </p:cNvPr>
          <p:cNvSpPr txBox="1"/>
          <p:nvPr/>
        </p:nvSpPr>
        <p:spPr>
          <a:xfrm>
            <a:off x="1794053" y="3874876"/>
            <a:ext cx="22312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--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--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B9367-451A-9E81-2198-BFD0613B454D}"/>
              </a:ext>
            </a:extLst>
          </p:cNvPr>
          <p:cNvSpPr txBox="1"/>
          <p:nvPr/>
        </p:nvSpPr>
        <p:spPr>
          <a:xfrm>
            <a:off x="6507732" y="3887304"/>
            <a:ext cx="198048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Symbol" panose="05050102010706020507" pitchFamily="18" charset="2"/>
              </a:rPr>
              <a:t>--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Symbol" panose="05050102010706020507" pitchFamily="18" charset="2"/>
              </a:rPr>
              <a:t>예매 내역 확인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Symbol" panose="05050102010706020507" pitchFamily="18" charset="2"/>
              </a:rPr>
              <a:t>--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E3F10-446C-2FAC-1161-4D64A66C0FCB}"/>
              </a:ext>
            </a:extLst>
          </p:cNvPr>
          <p:cNvSpPr txBox="1"/>
          <p:nvPr/>
        </p:nvSpPr>
        <p:spPr>
          <a:xfrm>
            <a:off x="1005787" y="598433"/>
            <a:ext cx="3663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화면 설계 </a:t>
            </a:r>
            <a:r>
              <a:rPr lang="en-US" altLang="ko-KR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</a:t>
            </a:r>
            <a:r>
              <a:rPr lang="en-US" altLang="ko-KR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(Photoshop &amp; Figma)</a:t>
            </a:r>
            <a:endParaRPr lang="ko-KR" altLang="en-US" sz="1600" b="1" dirty="0">
              <a:solidFill>
                <a:srgbClr val="443C6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t="460"/>
          <a:stretch/>
        </p:blipFill>
        <p:spPr>
          <a:xfrm>
            <a:off x="1794053" y="1419225"/>
            <a:ext cx="4251125" cy="2401200"/>
          </a:xfrm>
          <a:prstGeom prst="rect">
            <a:avLst/>
          </a:prstGeom>
          <a:ln>
            <a:solidFill>
              <a:srgbClr val="443C68"/>
            </a:solidFill>
          </a:ln>
        </p:spPr>
      </p:pic>
    </p:spTree>
    <p:extLst>
      <p:ext uri="{BB962C8B-B14F-4D97-AF65-F5344CB8AC3E}">
        <p14:creationId xmlns:p14="http://schemas.microsoft.com/office/powerpoint/2010/main" val="247408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5787" y="172537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계획 및 방법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E3F10-446C-2FAC-1161-4D64A66C0FCB}"/>
              </a:ext>
            </a:extLst>
          </p:cNvPr>
          <p:cNvSpPr txBox="1"/>
          <p:nvPr/>
        </p:nvSpPr>
        <p:spPr>
          <a:xfrm>
            <a:off x="1005787" y="598433"/>
            <a:ext cx="1535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</a:t>
            </a:r>
            <a:r>
              <a:rPr lang="en-US" altLang="ko-KR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(ERD)</a:t>
            </a:r>
            <a:endParaRPr lang="ko-KR" altLang="en-US" sz="1600" b="1" dirty="0">
              <a:solidFill>
                <a:srgbClr val="443C6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62" y="936987"/>
            <a:ext cx="6698810" cy="56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2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C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09803" y="2498069"/>
            <a:ext cx="31021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err="1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시연영상</a:t>
            </a:r>
            <a:endParaRPr lang="ko-KR" altLang="en-US" sz="6000" b="1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66675" y="173355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-66675" y="1971675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-66675" y="144780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66675" y="1218334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-66675" y="89535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-66675" y="68580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-66675" y="485775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66675" y="24765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66675" y="47625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213380" y="-81564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412317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565044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8312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4883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08834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70734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0692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4883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5862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8862484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910060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82814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9385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53850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15750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5194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9385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20364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12312650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25507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17316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113887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09886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6076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09696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13887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6859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228985" y="2746491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3811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382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381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571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191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0382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65150" y="4597400"/>
            <a:ext cx="0" cy="2260600"/>
          </a:xfrm>
          <a:prstGeom prst="line">
            <a:avLst/>
          </a:prstGeom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33400" y="4502150"/>
            <a:ext cx="57150" cy="571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33400" y="4425950"/>
            <a:ext cx="57150" cy="571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533400" y="4349750"/>
            <a:ext cx="57150" cy="571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570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5787" y="172537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코드 설명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E3F10-446C-2FAC-1161-4D64A66C0FCB}"/>
              </a:ext>
            </a:extLst>
          </p:cNvPr>
          <p:cNvSpPr txBox="1"/>
          <p:nvPr/>
        </p:nvSpPr>
        <p:spPr>
          <a:xfrm>
            <a:off x="1005787" y="598433"/>
            <a:ext cx="2794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</a:t>
            </a:r>
            <a:r>
              <a:rPr lang="ko-KR" altLang="en-US" sz="1600" b="1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</a:t>
            </a:r>
            <a:r>
              <a:rPr lang="en-US" altLang="ko-KR" sz="1600" b="1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Swiper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b="1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Sort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ko-KR" altLang="en-US" sz="1600" b="1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244" y="936987"/>
            <a:ext cx="7738642" cy="5770716"/>
          </a:xfrm>
          <a:prstGeom prst="rect">
            <a:avLst/>
          </a:prstGeom>
          <a:ln>
            <a:solidFill>
              <a:srgbClr val="443C68"/>
            </a:solidFill>
          </a:ln>
        </p:spPr>
      </p:pic>
      <p:sp>
        <p:nvSpPr>
          <p:cNvPr id="14" name="모서리가 둥근 직사각형 13"/>
          <p:cNvSpPr/>
          <p:nvPr/>
        </p:nvSpPr>
        <p:spPr>
          <a:xfrm>
            <a:off x="9630774" y="3583433"/>
            <a:ext cx="630112" cy="36798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058037" y="6434339"/>
            <a:ext cx="630112" cy="23642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9102342" y="1293379"/>
            <a:ext cx="947746" cy="236420"/>
          </a:xfrm>
          <a:prstGeom prst="round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18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5787" y="172537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코드 설명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E3F10-446C-2FAC-1161-4D64A66C0FCB}"/>
              </a:ext>
            </a:extLst>
          </p:cNvPr>
          <p:cNvSpPr txBox="1"/>
          <p:nvPr/>
        </p:nvSpPr>
        <p:spPr>
          <a:xfrm>
            <a:off x="1005787" y="598433"/>
            <a:ext cx="2335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</a:t>
            </a:r>
            <a:r>
              <a:rPr lang="ko-KR" altLang="en-US" sz="1600" b="1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</a:t>
            </a:r>
            <a:r>
              <a:rPr lang="en-US" altLang="ko-KR" sz="1600" b="1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&lt;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Swiper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&gt;</a:t>
            </a:r>
            <a:endParaRPr lang="ko-KR" altLang="en-US" sz="1600" b="1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62" y="1383901"/>
            <a:ext cx="5706271" cy="4286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62" y="2130192"/>
            <a:ext cx="9976525" cy="387498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7816202" y="2349046"/>
            <a:ext cx="3359798" cy="1576409"/>
          </a:xfrm>
          <a:prstGeom prst="roundRect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125040" y="2621732"/>
            <a:ext cx="2800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★</a:t>
            </a:r>
            <a:r>
              <a:rPr lang="en-US" altLang="ko-KR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 err="1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Swiper</a:t>
            </a:r>
            <a:endParaRPr lang="en-US" altLang="ko-KR" sz="1400" dirty="0" smtClean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 </a:t>
            </a:r>
            <a:r>
              <a:rPr lang="ko-KR" altLang="en-US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 슬라이드 라이브러리</a:t>
            </a:r>
            <a:endParaRPr lang="en-US" altLang="ko-KR" sz="1400" dirty="0" smtClean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 install </a:t>
            </a:r>
            <a:r>
              <a:rPr lang="ko-KR" altLang="en-US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필요</a:t>
            </a:r>
            <a:endParaRPr lang="ko-KR" altLang="en-US" sz="1400" dirty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71024" y="2125471"/>
            <a:ext cx="602822" cy="16990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877217" y="4588777"/>
            <a:ext cx="924706" cy="20424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38879" y="2634143"/>
            <a:ext cx="1211374" cy="198842"/>
          </a:xfrm>
          <a:prstGeom prst="roundRect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31888" y="3531765"/>
            <a:ext cx="1847539" cy="217018"/>
          </a:xfrm>
          <a:prstGeom prst="roundRect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718033" y="1812586"/>
            <a:ext cx="270125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77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5787" y="172537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코드 설명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E3F10-446C-2FAC-1161-4D64A66C0FCB}"/>
              </a:ext>
            </a:extLst>
          </p:cNvPr>
          <p:cNvSpPr txBox="1"/>
          <p:nvPr/>
        </p:nvSpPr>
        <p:spPr>
          <a:xfrm>
            <a:off x="1005787" y="598433"/>
            <a:ext cx="3099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</a:t>
            </a:r>
            <a:r>
              <a:rPr lang="ko-KR" altLang="en-US" sz="1600" b="1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 </a:t>
            </a:r>
            <a:r>
              <a:rPr lang="en-US" altLang="ko-KR" sz="1600" b="1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&lt;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Sort &gt;</a:t>
            </a:r>
            <a:endParaRPr lang="ko-KR" altLang="en-US" sz="1600" b="1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ko-KR" altLang="en-US" sz="1600" b="1" dirty="0">
              <a:solidFill>
                <a:srgbClr val="443C6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61" y="3559591"/>
            <a:ext cx="6296079" cy="1373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61" y="3969679"/>
            <a:ext cx="9892378" cy="23572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561" y="1260703"/>
            <a:ext cx="3741657" cy="209568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7474447" y="1369894"/>
            <a:ext cx="3359798" cy="1576409"/>
          </a:xfrm>
          <a:prstGeom prst="roundRect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783285" y="1642580"/>
            <a:ext cx="2800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★</a:t>
            </a:r>
            <a:r>
              <a:rPr lang="en-US" altLang="ko-KR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Sort</a:t>
            </a:r>
          </a:p>
          <a:p>
            <a:endParaRPr lang="en-US" altLang="ko-KR" sz="1400" dirty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 </a:t>
            </a:r>
            <a:r>
              <a:rPr lang="ko-KR" altLang="en-US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영화 랭킹 정렬</a:t>
            </a:r>
            <a:endParaRPr lang="en-US" altLang="ko-KR" sz="1400" dirty="0" smtClean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 </a:t>
            </a:r>
            <a:r>
              <a:rPr lang="ko-KR" altLang="en-US" sz="1400" dirty="0" err="1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개봉순</a:t>
            </a:r>
            <a:r>
              <a:rPr lang="en-US" altLang="ko-KR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/</a:t>
            </a:r>
            <a:r>
              <a:rPr lang="ko-KR" altLang="en-US" sz="1400" dirty="0" err="1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별점순</a:t>
            </a:r>
            <a:endParaRPr lang="ko-KR" altLang="en-US" sz="1400" dirty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527083" y="1694575"/>
            <a:ext cx="888946" cy="212727"/>
          </a:xfrm>
          <a:prstGeom prst="round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392572" y="2094466"/>
            <a:ext cx="142612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1534455" y="3526777"/>
            <a:ext cx="780906" cy="191098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376462" y="4521666"/>
            <a:ext cx="745953" cy="187508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4404220" y="3717875"/>
            <a:ext cx="271803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105636" y="4709174"/>
            <a:ext cx="985978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94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5787" y="172537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코드 설명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E3F10-446C-2FAC-1161-4D64A66C0FCB}"/>
              </a:ext>
            </a:extLst>
          </p:cNvPr>
          <p:cNvSpPr txBox="1"/>
          <p:nvPr/>
        </p:nvSpPr>
        <p:spPr>
          <a:xfrm>
            <a:off x="1005787" y="609514"/>
            <a:ext cx="194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영화 상세 페이지</a:t>
            </a:r>
            <a:r>
              <a:rPr lang="ko-KR" altLang="en-US" sz="1600" b="1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ko-KR" altLang="en-US" sz="1600" b="1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93" y="948068"/>
            <a:ext cx="5839014" cy="5745340"/>
          </a:xfrm>
          <a:prstGeom prst="rect">
            <a:avLst/>
          </a:prstGeom>
          <a:ln>
            <a:solidFill>
              <a:srgbClr val="443C68"/>
            </a:solidFill>
          </a:ln>
        </p:spPr>
      </p:pic>
      <p:sp>
        <p:nvSpPr>
          <p:cNvPr id="17" name="모서리가 둥근 직사각형 16"/>
          <p:cNvSpPr/>
          <p:nvPr/>
        </p:nvSpPr>
        <p:spPr>
          <a:xfrm>
            <a:off x="4578382" y="2461315"/>
            <a:ext cx="693123" cy="29851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183629" y="5087389"/>
            <a:ext cx="1610472" cy="32419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738886" y="5592801"/>
            <a:ext cx="4499027" cy="558617"/>
          </a:xfrm>
          <a:prstGeom prst="round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5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5787" y="172537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코드 설명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E3F10-446C-2FAC-1161-4D64A66C0FCB}"/>
              </a:ext>
            </a:extLst>
          </p:cNvPr>
          <p:cNvSpPr txBox="1"/>
          <p:nvPr/>
        </p:nvSpPr>
        <p:spPr>
          <a:xfrm>
            <a:off x="1005787" y="609514"/>
            <a:ext cx="194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영화 상세 페이지</a:t>
            </a:r>
            <a:r>
              <a:rPr lang="ko-KR" altLang="en-US" sz="1600" b="1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ko-KR" altLang="en-US" sz="1600" b="1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268775" y="2626033"/>
            <a:ext cx="3359798" cy="1576409"/>
          </a:xfrm>
          <a:prstGeom prst="roundRect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574112" y="2844224"/>
            <a:ext cx="2800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★</a:t>
            </a:r>
            <a:r>
              <a:rPr lang="ko-KR" altLang="en-US" sz="1400" dirty="0" smtClean="0">
                <a:solidFill>
                  <a:schemeClr val="accent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포인트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!</a:t>
            </a:r>
          </a:p>
          <a:p>
            <a:endParaRPr lang="en-US" altLang="ko-KR" sz="1400" dirty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한줄평</a:t>
            </a:r>
            <a:r>
              <a:rPr lang="ko-KR" altLang="en-US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dirty="0" err="1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별점</a:t>
            </a:r>
            <a:r>
              <a:rPr lang="ko-KR" altLang="en-US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평균값 </a:t>
            </a:r>
            <a:endParaRPr lang="en-US" altLang="ko-KR" sz="1400" dirty="0" smtClean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=&gt; </a:t>
            </a:r>
            <a:r>
              <a:rPr lang="ko-KR" altLang="en-US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영화 </a:t>
            </a:r>
            <a:r>
              <a:rPr lang="ko-KR" altLang="en-US" sz="1400" dirty="0" err="1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평점값</a:t>
            </a:r>
            <a:endParaRPr lang="en-US" altLang="ko-KR" sz="1400" dirty="0" smtClean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0562" y="1046491"/>
            <a:ext cx="6096000" cy="1384995"/>
            <a:chOff x="1110562" y="1046491"/>
            <a:chExt cx="6096000" cy="1384995"/>
          </a:xfrm>
        </p:grpSpPr>
        <p:sp>
          <p:nvSpPr>
            <p:cNvPr id="12" name="직사각형 11"/>
            <p:cNvSpPr/>
            <p:nvPr/>
          </p:nvSpPr>
          <p:spPr>
            <a:xfrm>
              <a:off x="1110562" y="1046491"/>
              <a:ext cx="6096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1400" dirty="0">
                  <a:solidFill>
                    <a:srgbClr val="3F5FB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&lt;!-- +++++++++ </a:t>
              </a:r>
              <a:r>
                <a:rPr lang="ko-KR" altLang="en-US" sz="1400" dirty="0" err="1">
                  <a:solidFill>
                    <a:srgbClr val="3F5FB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별점</a:t>
              </a:r>
              <a:r>
                <a:rPr lang="ko-KR" altLang="en-US" sz="1400" dirty="0">
                  <a:solidFill>
                    <a:srgbClr val="3F5FB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평균 쿼리 </a:t>
              </a:r>
              <a:r>
                <a:rPr lang="en-US" altLang="ko-KR" sz="1400" dirty="0">
                  <a:solidFill>
                    <a:srgbClr val="3F5FB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+++++++++++ --&gt;</a:t>
              </a:r>
              <a:endParaRPr lang="ko-KR" altLang="en-US" sz="14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400" dirty="0">
                  <a:solidFill>
                    <a:srgbClr val="00808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select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400" dirty="0">
                  <a:solidFill>
                    <a:srgbClr val="7F007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id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getStarAvg</a:t>
              </a:r>
              <a:r>
                <a:rPr lang="en-US" altLang="ko-KR" sz="1400" i="1" dirty="0">
                  <a:solidFill>
                    <a:srgbClr val="2A0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"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400" dirty="0" err="1">
                  <a:solidFill>
                    <a:srgbClr val="7F007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resultType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"double"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400" dirty="0" err="1">
                  <a:solidFill>
                    <a:srgbClr val="7F007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parameterType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int</a:t>
              </a:r>
              <a:r>
                <a:rPr lang="en-US" altLang="ko-KR" sz="1400" i="1" dirty="0">
                  <a:solidFill>
                    <a:srgbClr val="2A0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"</a:t>
              </a:r>
              <a:r>
                <a:rPr lang="en-US" altLang="ko-KR" sz="1400" dirty="0">
                  <a:solidFill>
                    <a:srgbClr val="00808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en-US" altLang="ko-KR" sz="14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select round(</a:t>
              </a:r>
              <a:r>
                <a:rPr lang="en-US" altLang="ko-KR" sz="1400" dirty="0" err="1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avg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(star),1)</a:t>
              </a: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from comments</a:t>
              </a: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where </a:t>
              </a:r>
              <a:r>
                <a:rPr lang="en-US" altLang="ko-KR" sz="1400" dirty="0" err="1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movie_idx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= #{</a:t>
              </a:r>
              <a:r>
                <a:rPr lang="en-US" altLang="ko-KR" sz="1400" dirty="0" err="1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movieIdx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}</a:t>
              </a:r>
            </a:p>
            <a:p>
              <a:r>
                <a:rPr lang="en-US" altLang="ko-KR" sz="1400" dirty="0">
                  <a:solidFill>
                    <a:srgbClr val="00808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select</a:t>
              </a:r>
              <a:r>
                <a:rPr lang="en-US" altLang="ko-KR" sz="1400" dirty="0">
                  <a:solidFill>
                    <a:srgbClr val="00808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  <a:endParaRPr lang="en-US" altLang="ko-KR" sz="14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789579" y="1519237"/>
              <a:ext cx="1636679" cy="218115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110562" y="2761531"/>
            <a:ext cx="6611962" cy="3539430"/>
            <a:chOff x="1110562" y="2761531"/>
            <a:chExt cx="6611962" cy="3539430"/>
          </a:xfrm>
        </p:grpSpPr>
        <p:sp>
          <p:nvSpPr>
            <p:cNvPr id="14" name="직사각형 13"/>
            <p:cNvSpPr/>
            <p:nvPr/>
          </p:nvSpPr>
          <p:spPr>
            <a:xfrm>
              <a:off x="1110562" y="2761531"/>
              <a:ext cx="6611962" cy="3539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646464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@</a:t>
              </a:r>
              <a:r>
                <a:rPr lang="en-US" altLang="ko-KR" sz="1400" dirty="0" err="1">
                  <a:solidFill>
                    <a:srgbClr val="646464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PostMapping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sz="1400" dirty="0">
                  <a:solidFill>
                    <a:srgbClr val="2A0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"</a:t>
              </a:r>
              <a:r>
                <a:rPr lang="en-US" altLang="ko-KR" sz="1400" dirty="0" err="1">
                  <a:solidFill>
                    <a:srgbClr val="2A0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api</a:t>
              </a:r>
              <a:r>
                <a:rPr lang="en-US" altLang="ko-KR" sz="1400" dirty="0">
                  <a:solidFill>
                    <a:srgbClr val="2A0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/movie/comments/write/{</a:t>
              </a:r>
              <a:r>
                <a:rPr lang="en-US" altLang="ko-KR" sz="1400" dirty="0" err="1">
                  <a:solidFill>
                    <a:srgbClr val="2A0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movieIdx</a:t>
              </a:r>
              <a:r>
                <a:rPr lang="en-US" altLang="ko-KR" sz="1400" dirty="0">
                  <a:solidFill>
                    <a:srgbClr val="2A0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}"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)</a:t>
              </a:r>
            </a:p>
            <a:p>
              <a:r>
                <a:rPr lang="en-US" altLang="ko-KR" sz="1400" b="1" dirty="0">
                  <a:solidFill>
                    <a:srgbClr val="7F0055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public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400" dirty="0" err="1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ResponseEntity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&lt;Map&lt;String, Object&gt;&gt; </a:t>
              </a:r>
              <a:r>
                <a:rPr lang="en-US" altLang="ko-KR" sz="1400" dirty="0" err="1" smtClean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insertcomments</a:t>
              </a:r>
              <a:endParaRPr lang="en-US" altLang="ko-KR" sz="1400" dirty="0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400" dirty="0" smtClean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	(</a:t>
              </a:r>
              <a:r>
                <a:rPr lang="en-US" altLang="ko-KR" sz="1400" dirty="0" smtClean="0">
                  <a:solidFill>
                    <a:srgbClr val="646464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@</a:t>
              </a:r>
              <a:r>
                <a:rPr lang="en-US" altLang="ko-KR" sz="1400" dirty="0" err="1">
                  <a:solidFill>
                    <a:srgbClr val="646464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RequestBody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400" dirty="0" err="1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CommentsDto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400" dirty="0" err="1">
                  <a:solidFill>
                    <a:srgbClr val="6A3E3E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commentsDto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,</a:t>
              </a:r>
              <a:endParaRPr lang="en-US" altLang="ko-KR" sz="14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400" dirty="0" smtClean="0">
                  <a:solidFill>
                    <a:srgbClr val="646464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	@</a:t>
              </a:r>
              <a:r>
                <a:rPr lang="en-US" altLang="ko-KR" sz="1400" dirty="0" err="1">
                  <a:solidFill>
                    <a:srgbClr val="646464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PathVariable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sz="1400" dirty="0">
                  <a:solidFill>
                    <a:srgbClr val="2A0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"</a:t>
              </a:r>
              <a:r>
                <a:rPr lang="en-US" altLang="ko-KR" sz="1400" dirty="0" err="1">
                  <a:solidFill>
                    <a:srgbClr val="2A0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movieIdx</a:t>
              </a:r>
              <a:r>
                <a:rPr lang="en-US" altLang="ko-KR" sz="1400" dirty="0">
                  <a:solidFill>
                    <a:srgbClr val="2A0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"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) </a:t>
              </a:r>
              <a:r>
                <a:rPr lang="en-US" altLang="ko-KR" sz="1400" b="1" dirty="0" err="1">
                  <a:solidFill>
                    <a:srgbClr val="7F0055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int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400" dirty="0" err="1">
                  <a:solidFill>
                    <a:srgbClr val="6A3E3E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movieIdx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) </a:t>
              </a:r>
              <a:r>
                <a:rPr lang="en-US" altLang="ko-KR" sz="1400" b="1" dirty="0">
                  <a:solidFill>
                    <a:srgbClr val="7F0055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throws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Exception 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{</a:t>
              </a:r>
            </a:p>
            <a:p>
              <a:endParaRPr lang="en-US" altLang="ko-KR" sz="14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400" b="1" dirty="0" err="1">
                  <a:solidFill>
                    <a:srgbClr val="7F0055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int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400" dirty="0" err="1">
                  <a:solidFill>
                    <a:srgbClr val="6A3E3E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insertedCount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= 0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;</a:t>
              </a:r>
            </a:p>
            <a:p>
              <a:endParaRPr lang="en-US" altLang="ko-KR" sz="14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400" b="1" dirty="0">
                  <a:solidFill>
                    <a:srgbClr val="7F0055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try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{</a:t>
              </a:r>
            </a:p>
            <a:p>
              <a:r>
                <a:rPr lang="en-US" altLang="ko-KR" sz="1400" dirty="0" err="1">
                  <a:solidFill>
                    <a:srgbClr val="6A3E3E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commentsDto</a:t>
              </a:r>
              <a:r>
                <a:rPr lang="en-US" altLang="ko-KR" sz="1400" dirty="0" err="1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.setMovieIdx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sz="1400" dirty="0" err="1">
                  <a:solidFill>
                    <a:srgbClr val="6A3E3E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movieIdx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);</a:t>
              </a:r>
            </a:p>
            <a:p>
              <a:r>
                <a:rPr lang="en-US" altLang="ko-KR" sz="1400" dirty="0" err="1">
                  <a:solidFill>
                    <a:srgbClr val="6A3E3E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insertedCount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= </a:t>
              </a:r>
              <a:r>
                <a:rPr lang="en-US" altLang="ko-KR" sz="1400" dirty="0" err="1">
                  <a:solidFill>
                    <a:srgbClr val="0000C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movieService</a:t>
              </a:r>
              <a:r>
                <a:rPr lang="en-US" altLang="ko-KR" sz="1400" dirty="0" err="1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.insertComments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sz="1400" dirty="0" err="1">
                  <a:solidFill>
                    <a:srgbClr val="6A3E3E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commentsDto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);</a:t>
              </a:r>
            </a:p>
            <a:p>
              <a:endParaRPr lang="en-US" altLang="ko-KR" sz="14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400" b="1" dirty="0">
                  <a:solidFill>
                    <a:srgbClr val="7F0055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if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(</a:t>
              </a:r>
              <a:r>
                <a:rPr lang="en-US" altLang="ko-KR" sz="1400" dirty="0" err="1">
                  <a:solidFill>
                    <a:srgbClr val="6A3E3E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insertedCount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&gt; 0) {</a:t>
              </a:r>
            </a:p>
            <a:p>
              <a:r>
                <a:rPr lang="en-US" altLang="ko-KR" sz="1400" dirty="0" smtClean="0">
                  <a:solidFill>
                    <a:srgbClr val="FC7928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Map&lt;String</a:t>
              </a:r>
              <a:r>
                <a:rPr lang="en-US" altLang="ko-KR" sz="1400" dirty="0">
                  <a:solidFill>
                    <a:srgbClr val="FC7928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, Object&gt; </a:t>
              </a:r>
              <a:r>
                <a:rPr lang="en-US" altLang="ko-KR" sz="1400" dirty="0">
                  <a:solidFill>
                    <a:srgbClr val="6A3E3E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result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= </a:t>
              </a:r>
              <a:r>
                <a:rPr lang="en-US" altLang="ko-KR" sz="1400" b="1" dirty="0">
                  <a:solidFill>
                    <a:srgbClr val="7F0055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new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400" dirty="0" err="1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HashMap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&lt;&gt;();</a:t>
              </a:r>
            </a:p>
            <a:p>
              <a:r>
                <a:rPr lang="en-US" altLang="ko-KR" sz="1400" dirty="0" err="1">
                  <a:solidFill>
                    <a:srgbClr val="6A3E3E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result</a:t>
              </a:r>
              <a:r>
                <a:rPr lang="en-US" altLang="ko-KR" sz="1400" dirty="0" err="1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.put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sz="1400" dirty="0">
                  <a:solidFill>
                    <a:srgbClr val="2A0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"message"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400" dirty="0">
                  <a:solidFill>
                    <a:srgbClr val="2A0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"</a:t>
              </a:r>
              <a:r>
                <a:rPr lang="ko-KR" altLang="en-US" sz="1400" dirty="0">
                  <a:solidFill>
                    <a:srgbClr val="2A0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정상적으로 등록되었습니다</a:t>
              </a:r>
              <a:r>
                <a:rPr lang="en-US" altLang="ko-KR" sz="1400" dirty="0" smtClean="0">
                  <a:solidFill>
                    <a:srgbClr val="2A00F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."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);</a:t>
              </a:r>
            </a:p>
            <a:p>
              <a:endParaRPr lang="en-US" altLang="ko-KR" sz="14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400" dirty="0" err="1">
                  <a:solidFill>
                    <a:srgbClr val="0000C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movieService</a:t>
              </a:r>
              <a:r>
                <a:rPr lang="en-US" altLang="ko-KR" sz="1400" dirty="0" err="1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.setStarAvg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sz="1400" dirty="0" err="1">
                  <a:solidFill>
                    <a:srgbClr val="6A3E3E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commentsDto</a:t>
              </a:r>
              <a:r>
                <a:rPr lang="en-US" altLang="ko-KR" sz="1400" dirty="0" err="1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.getMovieIdx</a:t>
              </a:r>
              <a:r>
                <a:rPr lang="en-US" altLang="ko-KR" sz="1400" dirty="0">
                  <a:solidFill>
                    <a:srgbClr val="0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());</a:t>
              </a: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005624" y="3013201"/>
              <a:ext cx="1286120" cy="198203"/>
            </a:xfrm>
            <a:prstGeom prst="roundRect">
              <a:avLst/>
            </a:prstGeom>
            <a:noFill/>
            <a:ln w="317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349488" y="5991136"/>
              <a:ext cx="913829" cy="233495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236946" y="5578679"/>
              <a:ext cx="2283010" cy="226321"/>
            </a:xfrm>
            <a:prstGeom prst="roundRect">
              <a:avLst/>
            </a:prstGeom>
            <a:noFill/>
            <a:ln w="317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226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5787" y="172537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코드 설명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E3F10-446C-2FAC-1161-4D64A66C0FCB}"/>
              </a:ext>
            </a:extLst>
          </p:cNvPr>
          <p:cNvSpPr txBox="1"/>
          <p:nvPr/>
        </p:nvSpPr>
        <p:spPr>
          <a:xfrm>
            <a:off x="1005787" y="598433"/>
            <a:ext cx="1253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예매 페이지 </a:t>
            </a:r>
            <a:endParaRPr lang="ko-KR" altLang="en-US" sz="1600" b="1" dirty="0">
              <a:solidFill>
                <a:srgbClr val="443C6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9081" b="2776"/>
          <a:stretch/>
        </p:blipFill>
        <p:spPr>
          <a:xfrm>
            <a:off x="1110562" y="1202104"/>
            <a:ext cx="7475920" cy="3740727"/>
          </a:xfrm>
          <a:prstGeom prst="rect">
            <a:avLst/>
          </a:prstGeom>
          <a:ln>
            <a:solidFill>
              <a:srgbClr val="443C68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455" y="2741181"/>
            <a:ext cx="5789669" cy="3755640"/>
          </a:xfrm>
          <a:prstGeom prst="rect">
            <a:avLst/>
          </a:prstGeom>
          <a:ln>
            <a:solidFill>
              <a:srgbClr val="443C68"/>
            </a:solidFill>
          </a:ln>
        </p:spPr>
      </p:pic>
      <p:sp>
        <p:nvSpPr>
          <p:cNvPr id="15" name="모서리가 둥근 직사각형 14"/>
          <p:cNvSpPr/>
          <p:nvPr/>
        </p:nvSpPr>
        <p:spPr>
          <a:xfrm>
            <a:off x="2081230" y="2078182"/>
            <a:ext cx="1099974" cy="32419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499513" y="2078182"/>
            <a:ext cx="1610472" cy="32419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91614" y="1947377"/>
            <a:ext cx="581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*</a:t>
            </a:r>
            <a:r>
              <a:rPr lang="ko-KR" altLang="en-US" sz="1100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선택</a:t>
            </a:r>
            <a:endParaRPr lang="ko-KR" altLang="en-US" sz="11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87371" y="1947377"/>
            <a:ext cx="581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*</a:t>
            </a:r>
            <a:r>
              <a:rPr lang="ko-KR" altLang="en-US" sz="1100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선택</a:t>
            </a:r>
            <a:endParaRPr lang="ko-KR" altLang="en-US" sz="11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92687" y="4225064"/>
            <a:ext cx="581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*</a:t>
            </a:r>
            <a:r>
              <a:rPr lang="ko-KR" altLang="en-US" sz="1100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선택</a:t>
            </a:r>
            <a:endParaRPr lang="ko-KR" altLang="en-US" sz="11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784090" y="4330702"/>
            <a:ext cx="1395176" cy="404959"/>
          </a:xfrm>
          <a:prstGeom prst="round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62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5787" y="172537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코드 설명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E3F10-446C-2FAC-1161-4D64A66C0FCB}"/>
              </a:ext>
            </a:extLst>
          </p:cNvPr>
          <p:cNvSpPr txBox="1"/>
          <p:nvPr/>
        </p:nvSpPr>
        <p:spPr>
          <a:xfrm>
            <a:off x="1005787" y="598433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예매 페이지 </a:t>
            </a:r>
            <a:r>
              <a:rPr lang="en-US" altLang="ko-KR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endParaRPr lang="ko-KR" altLang="en-US" sz="1600" b="1" dirty="0">
              <a:solidFill>
                <a:srgbClr val="443C6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62" y="968665"/>
            <a:ext cx="5521147" cy="48047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62" y="5773385"/>
            <a:ext cx="8291134" cy="1022194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7622230" y="2404362"/>
            <a:ext cx="3359798" cy="1576409"/>
          </a:xfrm>
          <a:prstGeom prst="roundRect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044646" y="2628781"/>
            <a:ext cx="33308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★</a:t>
            </a:r>
            <a:r>
              <a:rPr lang="en-US" altLang="ko-KR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영화 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날짜 및 시간 선택</a:t>
            </a:r>
            <a:endParaRPr lang="en-US" altLang="ko-KR" sz="1400" dirty="0" smtClean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 smtClean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영화 선택</a:t>
            </a:r>
            <a:r>
              <a:rPr lang="en-US" altLang="ko-KR" sz="1400" dirty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endParaRPr lang="en-US" altLang="ko-KR" sz="1400" dirty="0" smtClean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날짜 선택까지 해야</a:t>
            </a:r>
            <a:endParaRPr lang="en-US" altLang="ko-KR" sz="1400" dirty="0" smtClean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좌석 선택가능</a:t>
            </a:r>
            <a:endParaRPr lang="en-US" altLang="ko-KR" sz="1400" dirty="0" smtClean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 smtClean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 smtClean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98958" y="989902"/>
            <a:ext cx="838899" cy="184558"/>
          </a:xfrm>
          <a:prstGeom prst="round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67406" y="2063692"/>
            <a:ext cx="629174" cy="160790"/>
          </a:xfrm>
          <a:prstGeom prst="round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107346" y="3674378"/>
            <a:ext cx="1619075" cy="15939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67407" y="4017097"/>
            <a:ext cx="629174" cy="17182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855365" y="4714781"/>
            <a:ext cx="1911291" cy="545115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867014" y="4010106"/>
            <a:ext cx="1097558" cy="16761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325461" y="5931548"/>
            <a:ext cx="2223082" cy="158860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7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C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39072" y="1063079"/>
            <a:ext cx="19752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스퀘어 네오 Bold" panose="00000800000000000000" pitchFamily="2" charset="-127"/>
              </a:rPr>
              <a:t>INDEX</a:t>
            </a:r>
            <a:endParaRPr lang="ko-KR" altLang="en-US" sz="4400" b="1" dirty="0">
              <a:solidFill>
                <a:schemeClr val="bg1"/>
              </a:solidFill>
              <a:latin typeface="나눔스퀘어 네오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85903" y="2537122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개요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-66675" y="173355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-66675" y="1971675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-66675" y="144780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66675" y="1218334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-66675" y="89535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-66675" y="68580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-66675" y="485775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66675" y="24765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66675" y="47625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1360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412317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565044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8312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4883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08834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70734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0692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4883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5862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8862484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910060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82814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9385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53850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15750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5194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9385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20364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12312650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25507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17316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113887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09886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6076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09696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13887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6859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228985" y="2746491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3811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382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381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571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191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0382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65150" y="4597400"/>
            <a:ext cx="0" cy="2260600"/>
          </a:xfrm>
          <a:prstGeom prst="line">
            <a:avLst/>
          </a:prstGeom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33400" y="4502150"/>
            <a:ext cx="57150" cy="571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33400" y="4425950"/>
            <a:ext cx="57150" cy="571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533400" y="4349750"/>
            <a:ext cx="57150" cy="571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2623361" y="2551923"/>
            <a:ext cx="424639" cy="424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64810" y="2533005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69467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2400" b="1" dirty="0">
              <a:solidFill>
                <a:srgbClr val="69467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185903" y="3325166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계획 및 방법</a:t>
            </a:r>
          </a:p>
        </p:txBody>
      </p:sp>
      <p:sp>
        <p:nvSpPr>
          <p:cNvPr id="77" name="타원 76"/>
          <p:cNvSpPr/>
          <p:nvPr/>
        </p:nvSpPr>
        <p:spPr>
          <a:xfrm>
            <a:off x="2623361" y="3339967"/>
            <a:ext cx="424639" cy="424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664810" y="3321049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rgbClr val="69467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2400" b="1">
              <a:solidFill>
                <a:srgbClr val="69467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185903" y="4193742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결과 및 시연</a:t>
            </a:r>
          </a:p>
        </p:txBody>
      </p:sp>
      <p:sp>
        <p:nvSpPr>
          <p:cNvPr id="80" name="타원 79"/>
          <p:cNvSpPr/>
          <p:nvPr/>
        </p:nvSpPr>
        <p:spPr>
          <a:xfrm>
            <a:off x="2623361" y="4208543"/>
            <a:ext cx="424639" cy="424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664810" y="4189625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rgbClr val="69467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2400" b="1">
              <a:solidFill>
                <a:srgbClr val="69467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868805" y="2537122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코드 설명</a:t>
            </a:r>
          </a:p>
        </p:txBody>
      </p:sp>
      <p:sp>
        <p:nvSpPr>
          <p:cNvPr id="83" name="타원 82"/>
          <p:cNvSpPr/>
          <p:nvPr/>
        </p:nvSpPr>
        <p:spPr>
          <a:xfrm>
            <a:off x="6306263" y="2551923"/>
            <a:ext cx="424639" cy="424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347712" y="2533005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rgbClr val="69467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endParaRPr lang="ko-KR" altLang="en-US" sz="2400" b="1">
              <a:solidFill>
                <a:srgbClr val="69467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868805" y="3325166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개선점 및 </a:t>
            </a:r>
            <a:r>
              <a:rPr lang="ko-KR" altLang="en-US" sz="2400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느낀점</a:t>
            </a:r>
            <a:endParaRPr lang="ko-KR" altLang="en-US" sz="24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6306263" y="3339967"/>
            <a:ext cx="424639" cy="424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347712" y="3321049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rgbClr val="69467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endParaRPr lang="ko-KR" altLang="en-US" sz="2400" b="1">
              <a:solidFill>
                <a:srgbClr val="69467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125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5787" y="172537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코드 설명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E3F10-446C-2FAC-1161-4D64A66C0FCB}"/>
              </a:ext>
            </a:extLst>
          </p:cNvPr>
          <p:cNvSpPr txBox="1"/>
          <p:nvPr/>
        </p:nvSpPr>
        <p:spPr>
          <a:xfrm>
            <a:off x="1005787" y="598433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예매 페이지 </a:t>
            </a:r>
            <a:r>
              <a:rPr lang="en-US" altLang="ko-KR" sz="1600" b="1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endParaRPr lang="ko-KR" altLang="en-US" sz="1600" b="1" dirty="0">
              <a:solidFill>
                <a:srgbClr val="443C6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62" y="1858010"/>
            <a:ext cx="6803154" cy="2490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63" y="2248272"/>
            <a:ext cx="3809312" cy="17095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562" y="4380093"/>
            <a:ext cx="7575961" cy="824595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7621200" y="2404800"/>
            <a:ext cx="3359798" cy="1576409"/>
          </a:xfrm>
          <a:prstGeom prst="roundRect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714191" y="2737776"/>
            <a:ext cx="3173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★</a:t>
            </a:r>
            <a:r>
              <a:rPr lang="en-US" altLang="ko-KR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좌석 선택</a:t>
            </a:r>
            <a:endParaRPr lang="en-US" altLang="ko-KR" sz="1400" dirty="0" smtClean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 </a:t>
            </a:r>
            <a:r>
              <a:rPr lang="ko-KR" altLang="en-US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이미 </a:t>
            </a:r>
            <a:r>
              <a:rPr lang="ko-KR" altLang="en-US" sz="1400" dirty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예약된 좌석과 선택된 좌석 구분</a:t>
            </a:r>
            <a:endParaRPr lang="en-US" altLang="ko-KR" sz="1400" dirty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ko-KR" altLang="en-US" sz="1400" dirty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08307" y="1870745"/>
            <a:ext cx="5276675" cy="22102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82180" y="2273417"/>
            <a:ext cx="3842158" cy="414296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59018" y="3548543"/>
            <a:ext cx="629174" cy="201335"/>
          </a:xfrm>
          <a:prstGeom prst="round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519807" y="4380093"/>
            <a:ext cx="569052" cy="208685"/>
          </a:xfrm>
          <a:prstGeom prst="round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254151" y="3775045"/>
            <a:ext cx="1128322" cy="184559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405308" y="4809330"/>
            <a:ext cx="2656512" cy="208685"/>
          </a:xfrm>
          <a:prstGeom prst="round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7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5787" y="172537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코드 설명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E3F10-446C-2FAC-1161-4D64A66C0FCB}"/>
              </a:ext>
            </a:extLst>
          </p:cNvPr>
          <p:cNvSpPr txBox="1"/>
          <p:nvPr/>
        </p:nvSpPr>
        <p:spPr>
          <a:xfrm>
            <a:off x="1005787" y="598433"/>
            <a:ext cx="1641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예매 확인 페이지</a:t>
            </a:r>
            <a:endParaRPr lang="ko-KR" altLang="en-US" sz="1600" b="1" dirty="0">
              <a:solidFill>
                <a:srgbClr val="443C6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91" t="2352" r="778"/>
          <a:stretch/>
        </p:blipFill>
        <p:spPr>
          <a:xfrm>
            <a:off x="2726574" y="930464"/>
            <a:ext cx="7148946" cy="5745218"/>
          </a:xfrm>
          <a:prstGeom prst="rect">
            <a:avLst/>
          </a:prstGeom>
          <a:ln>
            <a:solidFill>
              <a:srgbClr val="443C68"/>
            </a:solidFill>
          </a:ln>
        </p:spPr>
      </p:pic>
      <p:sp>
        <p:nvSpPr>
          <p:cNvPr id="12" name="모서리가 둥근 직사각형 11"/>
          <p:cNvSpPr/>
          <p:nvPr/>
        </p:nvSpPr>
        <p:spPr>
          <a:xfrm>
            <a:off x="4574953" y="945200"/>
            <a:ext cx="3452189" cy="29472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823638" y="3732277"/>
            <a:ext cx="2143538" cy="26793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55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5787" y="172537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코드 설명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E3F10-446C-2FAC-1161-4D64A66C0FCB}"/>
              </a:ext>
            </a:extLst>
          </p:cNvPr>
          <p:cNvSpPr txBox="1"/>
          <p:nvPr/>
        </p:nvSpPr>
        <p:spPr>
          <a:xfrm>
            <a:off x="1005787" y="598433"/>
            <a:ext cx="1641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예매 확인 페이지</a:t>
            </a:r>
            <a:endParaRPr lang="ko-KR" altLang="en-US" sz="1600" b="1" dirty="0">
              <a:solidFill>
                <a:srgbClr val="443C6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62" y="2064359"/>
            <a:ext cx="6221263" cy="2623211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8037867" y="2330476"/>
            <a:ext cx="3359798" cy="1576409"/>
          </a:xfrm>
          <a:prstGeom prst="roundRect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183413" y="2749348"/>
            <a:ext cx="31442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★</a:t>
            </a:r>
            <a:r>
              <a:rPr lang="en-US" altLang="ko-KR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내역 확인</a:t>
            </a:r>
            <a:endParaRPr lang="en-US" altLang="ko-KR" sz="1400" dirty="0" smtClean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예매 날짜 선택에 따라 예매 내역 제공</a:t>
            </a:r>
            <a:endParaRPr lang="en-US" altLang="ko-KR" sz="1400" dirty="0" smtClean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41510" y="2474752"/>
            <a:ext cx="2634872" cy="201336"/>
          </a:xfrm>
          <a:prstGeom prst="roundRect">
            <a:avLst>
              <a:gd name="adj" fmla="val 22360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427677" y="2676088"/>
            <a:ext cx="1275127" cy="201336"/>
          </a:xfrm>
          <a:prstGeom prst="roundRect">
            <a:avLst>
              <a:gd name="adj" fmla="val 22360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669410" y="3288484"/>
            <a:ext cx="3624043" cy="604008"/>
          </a:xfrm>
          <a:prstGeom prst="round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8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5787" y="172537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코드 설명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E3F10-446C-2FAC-1161-4D64A66C0FCB}"/>
              </a:ext>
            </a:extLst>
          </p:cNvPr>
          <p:cNvSpPr txBox="1"/>
          <p:nvPr/>
        </p:nvSpPr>
        <p:spPr>
          <a:xfrm>
            <a:off x="1005787" y="598433"/>
            <a:ext cx="1835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리뷰 리스트 페이지</a:t>
            </a:r>
            <a:endParaRPr lang="ko-KR" altLang="en-US" sz="1600" b="1" dirty="0">
              <a:solidFill>
                <a:srgbClr val="443C6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388" y="1148710"/>
            <a:ext cx="6447224" cy="5500217"/>
          </a:xfrm>
          <a:prstGeom prst="rect">
            <a:avLst/>
          </a:prstGeom>
          <a:ln>
            <a:solidFill>
              <a:srgbClr val="443C68"/>
            </a:solidFill>
          </a:ln>
        </p:spPr>
      </p:pic>
      <p:sp>
        <p:nvSpPr>
          <p:cNvPr id="12" name="모서리가 둥근 직사각형 11"/>
          <p:cNvSpPr/>
          <p:nvPr/>
        </p:nvSpPr>
        <p:spPr>
          <a:xfrm>
            <a:off x="3091614" y="2273237"/>
            <a:ext cx="5951718" cy="1208194"/>
          </a:xfrm>
          <a:prstGeom prst="round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546012" y="4288553"/>
            <a:ext cx="1099974" cy="29472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745271" y="1666570"/>
            <a:ext cx="1141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*</a:t>
            </a:r>
            <a:r>
              <a:rPr lang="ko-KR" altLang="en-US" sz="1100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영화 제목 별</a:t>
            </a:r>
            <a:endParaRPr lang="ko-KR" altLang="en-US" sz="11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91614" y="1928180"/>
            <a:ext cx="5951718" cy="161197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70438" y="1969903"/>
            <a:ext cx="1141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accent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*</a:t>
            </a:r>
            <a:r>
              <a:rPr lang="ko-KR" altLang="en-US" sz="1100" dirty="0" smtClean="0">
                <a:solidFill>
                  <a:schemeClr val="accent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리뷰</a:t>
            </a:r>
            <a:endParaRPr lang="ko-KR" altLang="en-US" sz="1100" dirty="0">
              <a:solidFill>
                <a:schemeClr val="accent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25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5787" y="172537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코드 설명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E3F10-446C-2FAC-1161-4D64A66C0FCB}"/>
              </a:ext>
            </a:extLst>
          </p:cNvPr>
          <p:cNvSpPr txBox="1"/>
          <p:nvPr/>
        </p:nvSpPr>
        <p:spPr>
          <a:xfrm>
            <a:off x="1005787" y="598433"/>
            <a:ext cx="1835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리뷰 리스트 페이지</a:t>
            </a:r>
            <a:endParaRPr lang="ko-KR" altLang="en-US" sz="1600" b="1" dirty="0">
              <a:solidFill>
                <a:srgbClr val="443C6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98" y="2137392"/>
            <a:ext cx="5448180" cy="6544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98" y="3094638"/>
            <a:ext cx="3270245" cy="1630983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7557576" y="2330474"/>
            <a:ext cx="3359798" cy="1576409"/>
          </a:xfrm>
          <a:prstGeom prst="roundRect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866414" y="2603160"/>
            <a:ext cx="28009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★</a:t>
            </a:r>
            <a:r>
              <a:rPr lang="en-US" altLang="ko-KR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리뷰</a:t>
            </a:r>
            <a:endParaRPr lang="en-US" altLang="ko-KR" sz="1400" dirty="0" smtClean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map in map</a:t>
            </a:r>
            <a:endParaRPr lang="ko-KR" altLang="en-US" sz="1400" dirty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47372" y="2348917"/>
            <a:ext cx="1228716" cy="23489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90568" y="3129095"/>
            <a:ext cx="1082181" cy="226501"/>
          </a:xfrm>
          <a:prstGeom prst="round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435915" y="4036504"/>
            <a:ext cx="2364298" cy="226501"/>
          </a:xfrm>
          <a:prstGeom prst="round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59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5787" y="172537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코드 설명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E3F10-446C-2FAC-1161-4D64A66C0FCB}"/>
              </a:ext>
            </a:extLst>
          </p:cNvPr>
          <p:cNvSpPr txBox="1"/>
          <p:nvPr/>
        </p:nvSpPr>
        <p:spPr>
          <a:xfrm>
            <a:off x="1005787" y="598433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리뷰 수정</a:t>
            </a:r>
            <a:r>
              <a:rPr lang="en-US" altLang="ko-KR" sz="1600" b="1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/</a:t>
            </a:r>
            <a:r>
              <a:rPr lang="ko-KR" altLang="en-US" sz="1600" b="1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endParaRPr lang="ko-KR" altLang="en-US" sz="1600" b="1" dirty="0">
              <a:solidFill>
                <a:srgbClr val="443C6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870" y="910035"/>
            <a:ext cx="6785700" cy="5765086"/>
          </a:xfrm>
          <a:prstGeom prst="rect">
            <a:avLst/>
          </a:prstGeom>
          <a:ln>
            <a:solidFill>
              <a:srgbClr val="443C68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900"/>
          <a:stretch/>
        </p:blipFill>
        <p:spPr>
          <a:xfrm>
            <a:off x="7802582" y="634202"/>
            <a:ext cx="3124498" cy="886744"/>
          </a:xfrm>
          <a:prstGeom prst="rect">
            <a:avLst/>
          </a:prstGeom>
          <a:ln>
            <a:solidFill>
              <a:srgbClr val="443C68"/>
            </a:solidFill>
          </a:ln>
        </p:spPr>
      </p:pic>
      <p:sp>
        <p:nvSpPr>
          <p:cNvPr id="14" name="모서리가 둥근 직사각형 13"/>
          <p:cNvSpPr/>
          <p:nvPr/>
        </p:nvSpPr>
        <p:spPr>
          <a:xfrm>
            <a:off x="4734685" y="6315977"/>
            <a:ext cx="909069" cy="32419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807536" y="910035"/>
            <a:ext cx="1107864" cy="20248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83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5787" y="172537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코드 설명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E3F10-446C-2FAC-1161-4D64A66C0FCB}"/>
              </a:ext>
            </a:extLst>
          </p:cNvPr>
          <p:cNvSpPr txBox="1"/>
          <p:nvPr/>
        </p:nvSpPr>
        <p:spPr>
          <a:xfrm>
            <a:off x="1005787" y="598433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리뷰 수정</a:t>
            </a:r>
            <a:r>
              <a:rPr lang="en-US" altLang="ko-KR" sz="1600" b="1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/</a:t>
            </a:r>
            <a:r>
              <a:rPr lang="ko-KR" altLang="en-US" sz="1600" b="1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endParaRPr lang="ko-KR" altLang="en-US" sz="1600" b="1" dirty="0">
              <a:solidFill>
                <a:srgbClr val="443C6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10562" y="1556286"/>
            <a:ext cx="813319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64646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</a:t>
            </a:r>
            <a:r>
              <a:rPr lang="en-US" altLang="ko-KR" sz="12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PutMapping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"/movie/review/update/{</a:t>
            </a:r>
            <a:r>
              <a:rPr lang="en-US" altLang="ko-KR" sz="1200" dirty="0" err="1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reviewIdx</a:t>
            </a:r>
            <a:r>
              <a:rPr lang="en-US" altLang="ko-KR" sz="1200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}"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ResponseEntity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&lt;String&gt; </a:t>
            </a:r>
            <a:r>
              <a:rPr lang="en-US" altLang="ko-KR" sz="12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updateBoard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>
                <a:solidFill>
                  <a:srgbClr val="64646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</a:t>
            </a:r>
            <a:r>
              <a:rPr lang="en-US" altLang="ko-KR" sz="12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PathVariable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dirty="0" err="1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reviewIdx</a:t>
            </a:r>
            <a:r>
              <a:rPr lang="en-US" altLang="ko-KR" sz="1200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en-US" altLang="ko-KR" sz="1200" b="1" dirty="0" err="1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reviewIdx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200" dirty="0" smtClean="0">
                <a:solidFill>
                  <a:srgbClr val="64646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</a:t>
            </a:r>
            <a:r>
              <a:rPr lang="en-US" altLang="ko-KR" sz="1200" dirty="0" err="1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RequestBody</a:t>
            </a:r>
            <a:r>
              <a:rPr lang="en-US" altLang="ko-KR" sz="1200" dirty="0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ReviewDto</a:t>
            </a:r>
            <a:r>
              <a:rPr lang="en-US" altLang="ko-KR" sz="1200" dirty="0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reviewDto</a:t>
            </a:r>
            <a:r>
              <a:rPr lang="en-US" altLang="ko-KR" sz="1200" dirty="0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i="1" dirty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Authentication authentication</a:t>
            </a:r>
            <a:r>
              <a:rPr lang="en-US" altLang="ko-KR" sz="1200" dirty="0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en-US" altLang="ko-KR" sz="1200" b="1" dirty="0" smtClean="0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throws</a:t>
            </a:r>
            <a:r>
              <a:rPr lang="en-US" altLang="ko-KR" sz="1200" dirty="0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Exception {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try</a:t>
            </a:r>
            <a:r>
              <a:rPr lang="en-US" altLang="ko-KR" sz="1200" dirty="0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ReviewDto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detail = </a:t>
            </a:r>
            <a:r>
              <a:rPr lang="en-US" altLang="ko-KR" sz="12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movieService.selectReviewDetail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reviewIdx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200" i="1" dirty="0" err="1" smtClean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UserDto</a:t>
            </a:r>
            <a:r>
              <a:rPr lang="en-US" altLang="ko-KR" sz="1200" i="1" dirty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i="1" dirty="0" err="1" smtClean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userDto</a:t>
            </a:r>
            <a:r>
              <a:rPr lang="en-US" altLang="ko-KR" sz="1200" i="1" dirty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i="1" dirty="0" smtClean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en-US" altLang="ko-KR" sz="1200" i="1" dirty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i="1" dirty="0" err="1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UserDto</a:t>
            </a:r>
            <a:r>
              <a:rPr lang="en-US" altLang="ko-KR" sz="1200" i="1" dirty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en-US" altLang="ko-KR" sz="1200" i="1" dirty="0" err="1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authentication.getPrincipal</a:t>
            </a:r>
            <a:r>
              <a:rPr lang="en-US" altLang="ko-KR" sz="1200" i="1" dirty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  <a:p>
            <a:r>
              <a:rPr lang="en-US" altLang="ko-KR" sz="1200" i="1" dirty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if (</a:t>
            </a:r>
            <a:r>
              <a:rPr lang="en-US" altLang="ko-KR" sz="1200" i="1" dirty="0" err="1" smtClean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userDto.getUserId</a:t>
            </a:r>
            <a:r>
              <a:rPr lang="en-US" altLang="ko-KR" sz="1200" i="1" dirty="0" smtClean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().equals(</a:t>
            </a:r>
            <a:r>
              <a:rPr lang="en-US" altLang="ko-KR" sz="1200" i="1" dirty="0" err="1" smtClean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detail.getWriterId</a:t>
            </a:r>
            <a:r>
              <a:rPr lang="en-US" altLang="ko-KR" sz="1200" i="1" dirty="0" smtClean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()) </a:t>
            </a:r>
            <a:r>
              <a:rPr lang="en-US" altLang="ko-KR" sz="1200" i="1" dirty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|| </a:t>
            </a:r>
            <a:r>
              <a:rPr lang="en-US" altLang="ko-KR" sz="1200" i="1" dirty="0" err="1" smtClean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userDto.getUserId</a:t>
            </a:r>
            <a:r>
              <a:rPr lang="en-US" altLang="ko-KR" sz="1200" i="1" dirty="0" smtClean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().</a:t>
            </a:r>
            <a:r>
              <a:rPr lang="en-US" altLang="ko-KR" sz="1200" i="1" dirty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equals("test"))</a:t>
            </a:r>
            <a:r>
              <a:rPr lang="en-US" altLang="ko-KR" sz="1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reviewDto.setReviewIdx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reviewIdx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200" b="1" dirty="0" err="1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updatedCount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movieService.updateReview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reviewDto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updatedCount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!= 1) {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ResponseEntity.status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HttpStatus.BAD_REQUEST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).body(</a:t>
            </a:r>
            <a:r>
              <a:rPr lang="en-US" altLang="ko-KR" sz="1200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수정에 실패했습니다</a:t>
            </a:r>
            <a:r>
              <a:rPr lang="en-US" altLang="ko-KR" sz="1200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r>
              <a:rPr lang="en-US" altLang="ko-KR" sz="1200" b="1" dirty="0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ResponseEntity.status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HttpStatus.OK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).body(</a:t>
            </a:r>
            <a:r>
              <a:rPr lang="en-US" altLang="ko-KR" sz="1200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정상 수정되었습니다</a:t>
            </a:r>
            <a:r>
              <a:rPr lang="en-US" altLang="ko-KR" sz="1200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i="1" dirty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} else {</a:t>
            </a:r>
          </a:p>
          <a:p>
            <a:r>
              <a:rPr lang="en-US" altLang="ko-KR" sz="1200" i="1" dirty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lang="en-US" altLang="ko-KR" sz="1200" i="1" dirty="0" err="1" smtClean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ResponseEntity.status</a:t>
            </a:r>
            <a:r>
              <a:rPr lang="en-US" altLang="ko-KR" sz="1200" i="1" dirty="0" smtClean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 </a:t>
            </a:r>
            <a:r>
              <a:rPr lang="en-US" altLang="ko-KR" sz="1200" i="1" dirty="0" err="1" smtClean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HttpStatus.BAD_REQUEST</a:t>
            </a:r>
            <a:r>
              <a:rPr lang="en-US" altLang="ko-KR" sz="1200" i="1" dirty="0" smtClean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).</a:t>
            </a:r>
            <a:r>
              <a:rPr lang="en-US" altLang="ko-KR" sz="1200" i="1" dirty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body("</a:t>
            </a:r>
            <a:r>
              <a:rPr lang="ko-KR" altLang="en-US" sz="1200" i="1" dirty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작성자만 수정 가능합니다</a:t>
            </a:r>
            <a:r>
              <a:rPr lang="en-US" altLang="ko-KR" sz="1200" i="1" dirty="0">
                <a:solidFill>
                  <a:srgbClr val="2A00E1"/>
                </a:solidFill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");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r>
              <a:rPr lang="en-US" altLang="ko-KR" sz="1200" b="1" dirty="0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catch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(Exception e) {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ResponseEntity.status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HttpStatus.BAD_REQUEST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).body(</a:t>
            </a:r>
            <a:r>
              <a:rPr lang="en-US" altLang="ko-KR" sz="1200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로그인 해주세요</a:t>
            </a:r>
            <a:r>
              <a:rPr lang="en-US" altLang="ko-KR" sz="1200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447960" y="3395422"/>
            <a:ext cx="3359798" cy="1576409"/>
          </a:xfrm>
          <a:prstGeom prst="roundRect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799620" y="3814294"/>
            <a:ext cx="28009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★</a:t>
            </a:r>
            <a:r>
              <a:rPr lang="en-US" altLang="ko-KR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/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</a:t>
            </a:r>
            <a:endParaRPr lang="en-US" altLang="ko-KR" sz="1400" dirty="0" smtClean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작성자 정보 </a:t>
            </a:r>
            <a:r>
              <a:rPr lang="en-US" altLang="ko-KR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= </a:t>
            </a:r>
            <a:r>
              <a:rPr lang="ko-KR" altLang="en-US" sz="1400" dirty="0" smtClean="0">
                <a:solidFill>
                  <a:srgbClr val="7030A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정보</a:t>
            </a:r>
            <a:endParaRPr lang="en-US" altLang="ko-KR" sz="1400" dirty="0" smtClean="0">
              <a:solidFill>
                <a:srgbClr val="7030A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00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20162" y="1959807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개선점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824937" y="2483027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29387" y="2913466"/>
            <a:ext cx="6587060" cy="183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spcBef>
                <a:spcPts val="300"/>
              </a:spcBef>
              <a:buAutoNum type="arabicPeriod"/>
            </a:pPr>
            <a:r>
              <a:rPr lang="ko-KR" altLang="en-US" sz="1400" dirty="0" smtClean="0">
                <a:ln>
                  <a:solidFill>
                    <a:srgbClr val="69467F">
                      <a:alpha val="15000"/>
                    </a:srgbClr>
                  </a:solidFill>
                </a:ln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관리자 페이지를 따로 만드는게 아니라 권한을 부여해서 수정</a:t>
            </a:r>
            <a:r>
              <a:rPr lang="en-US" altLang="ko-KR" sz="1400" dirty="0" smtClean="0">
                <a:ln>
                  <a:solidFill>
                    <a:srgbClr val="69467F">
                      <a:alpha val="15000"/>
                    </a:srgbClr>
                  </a:solidFill>
                </a:ln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r>
              <a:rPr lang="ko-KR" altLang="en-US" sz="1400" dirty="0">
                <a:ln>
                  <a:solidFill>
                    <a:srgbClr val="69467F">
                      <a:alpha val="15000"/>
                    </a:srgbClr>
                  </a:solidFill>
                </a:ln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dirty="0" smtClean="0">
                <a:ln>
                  <a:solidFill>
                    <a:srgbClr val="69467F">
                      <a:alpha val="15000"/>
                    </a:srgbClr>
                  </a:solidFill>
                </a:ln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삭제 할 수 있게 개선</a:t>
            </a:r>
            <a:endParaRPr lang="en-US" altLang="ko-KR" sz="1400" dirty="0" smtClean="0">
              <a:ln>
                <a:solidFill>
                  <a:srgbClr val="69467F">
                    <a:alpha val="15000"/>
                  </a:srgbClr>
                </a:solidFill>
              </a:ln>
              <a:solidFill>
                <a:srgbClr val="69467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400" dirty="0" smtClean="0">
              <a:ln>
                <a:solidFill>
                  <a:srgbClr val="69467F">
                    <a:alpha val="15000"/>
                  </a:srgbClr>
                </a:solidFill>
              </a:ln>
              <a:solidFill>
                <a:srgbClr val="69467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r>
              <a:rPr lang="ko-KR" altLang="en-US" sz="1400" dirty="0" smtClean="0">
                <a:ln>
                  <a:solidFill>
                    <a:srgbClr val="69467F">
                      <a:alpha val="15000"/>
                    </a:srgbClr>
                  </a:solidFill>
                </a:ln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예매 시 날짜 선택하는 것을 달력으로 구현</a:t>
            </a:r>
            <a:endParaRPr lang="en-US" altLang="ko-KR" sz="1400" dirty="0" smtClean="0">
              <a:ln>
                <a:solidFill>
                  <a:srgbClr val="69467F">
                    <a:alpha val="15000"/>
                  </a:srgbClr>
                </a:solidFill>
              </a:ln>
              <a:solidFill>
                <a:srgbClr val="69467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400" dirty="0" smtClean="0">
              <a:ln>
                <a:solidFill>
                  <a:srgbClr val="69467F">
                    <a:alpha val="15000"/>
                  </a:srgbClr>
                </a:solidFill>
              </a:ln>
              <a:solidFill>
                <a:srgbClr val="69467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r>
              <a:rPr lang="ko-KR" altLang="en-US" sz="1400" dirty="0" err="1" smtClean="0">
                <a:ln>
                  <a:solidFill>
                    <a:srgbClr val="69467F">
                      <a:alpha val="15000"/>
                    </a:srgbClr>
                  </a:solidFill>
                </a:ln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별점이</a:t>
            </a:r>
            <a:r>
              <a:rPr lang="ko-KR" altLang="en-US" sz="1400" dirty="0" smtClean="0">
                <a:ln>
                  <a:solidFill>
                    <a:srgbClr val="69467F">
                      <a:alpha val="15000"/>
                    </a:srgbClr>
                  </a:solidFill>
                </a:ln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 smtClean="0">
                <a:ln>
                  <a:solidFill>
                    <a:srgbClr val="69467F">
                      <a:alpha val="15000"/>
                    </a:srgbClr>
                  </a:solidFill>
                </a:ln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1/2/3/4/5</a:t>
            </a:r>
            <a:r>
              <a:rPr lang="ko-KR" altLang="en-US" sz="1400" dirty="0" smtClean="0">
                <a:ln>
                  <a:solidFill>
                    <a:srgbClr val="69467F">
                      <a:alpha val="15000"/>
                    </a:srgbClr>
                  </a:solidFill>
                </a:ln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로 나오는 것을 </a:t>
            </a:r>
            <a:r>
              <a:rPr lang="en-US" altLang="ko-KR" sz="1400" dirty="0" smtClean="0">
                <a:ln>
                  <a:solidFill>
                    <a:srgbClr val="69467F">
                      <a:alpha val="15000"/>
                    </a:srgbClr>
                  </a:solidFill>
                </a:ln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1.5/2.5 </a:t>
            </a:r>
            <a:r>
              <a:rPr lang="ko-KR" altLang="en-US" sz="1400" dirty="0" smtClean="0">
                <a:ln>
                  <a:solidFill>
                    <a:srgbClr val="69467F">
                      <a:alpha val="15000"/>
                    </a:srgbClr>
                  </a:solidFill>
                </a:ln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소수점까지 나오게 구현</a:t>
            </a:r>
            <a:endParaRPr lang="en-US" altLang="ko-KR" sz="1400" dirty="0" smtClean="0">
              <a:ln>
                <a:solidFill>
                  <a:srgbClr val="69467F">
                    <a:alpha val="15000"/>
                  </a:srgbClr>
                </a:solidFill>
              </a:ln>
              <a:solidFill>
                <a:srgbClr val="69467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400" dirty="0" smtClean="0">
              <a:ln>
                <a:solidFill>
                  <a:srgbClr val="69467F">
                    <a:alpha val="15000"/>
                  </a:srgbClr>
                </a:solidFill>
              </a:ln>
              <a:solidFill>
                <a:srgbClr val="69467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r>
              <a:rPr lang="ko-KR" altLang="en-US" sz="1400" dirty="0" err="1" smtClean="0">
                <a:ln>
                  <a:solidFill>
                    <a:srgbClr val="69467F">
                      <a:alpha val="15000"/>
                    </a:srgbClr>
                  </a:solidFill>
                </a:ln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크롤링</a:t>
            </a:r>
            <a:r>
              <a:rPr lang="ko-KR" altLang="en-US" sz="1400" dirty="0" smtClean="0">
                <a:ln>
                  <a:solidFill>
                    <a:srgbClr val="69467F">
                      <a:alpha val="15000"/>
                    </a:srgbClr>
                  </a:solidFill>
                </a:ln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기능으로 영화 정보를 가져와 보고 싶음 </a:t>
            </a:r>
            <a:endParaRPr lang="ko-KR" altLang="en-US" sz="1400" dirty="0">
              <a:ln>
                <a:solidFill>
                  <a:srgbClr val="69467F">
                    <a:alpha val="15000"/>
                  </a:srgbClr>
                </a:solidFill>
              </a:ln>
              <a:solidFill>
                <a:srgbClr val="69467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98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2933" y="251082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느낀점</a:t>
            </a:r>
            <a:endParaRPr lang="ko-KR" altLang="en-US" sz="2800" b="1" dirty="0">
              <a:solidFill>
                <a:srgbClr val="443C6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7708" y="774302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8" name="사각형: 둥근 모서리 18">
            <a:extLst>
              <a:ext uri="{FF2B5EF4-FFF2-40B4-BE49-F238E27FC236}">
                <a16:creationId xmlns:a16="http://schemas.microsoft.com/office/drawing/2014/main" id="{EFACF43F-A8E8-4C27-0BEC-ECF3DD505F44}"/>
              </a:ext>
            </a:extLst>
          </p:cNvPr>
          <p:cNvSpPr/>
          <p:nvPr/>
        </p:nvSpPr>
        <p:spPr>
          <a:xfrm>
            <a:off x="2566524" y="1185401"/>
            <a:ext cx="2140365" cy="2183940"/>
          </a:xfrm>
          <a:prstGeom prst="roundRect">
            <a:avLst>
              <a:gd name="adj" fmla="val 13072"/>
            </a:avLst>
          </a:prstGeom>
          <a:noFill/>
          <a:ln>
            <a:solidFill>
              <a:srgbClr val="69467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9" name="사각형: 둥근 모서리 19">
            <a:extLst>
              <a:ext uri="{FF2B5EF4-FFF2-40B4-BE49-F238E27FC236}">
                <a16:creationId xmlns:a16="http://schemas.microsoft.com/office/drawing/2014/main" id="{C54B10F1-F45B-9039-1B90-85DD0FF1940F}"/>
              </a:ext>
            </a:extLst>
          </p:cNvPr>
          <p:cNvSpPr/>
          <p:nvPr/>
        </p:nvSpPr>
        <p:spPr>
          <a:xfrm>
            <a:off x="2979520" y="3567727"/>
            <a:ext cx="2140365" cy="2183940"/>
          </a:xfrm>
          <a:prstGeom prst="roundRect">
            <a:avLst>
              <a:gd name="adj" fmla="val 13072"/>
            </a:avLst>
          </a:prstGeom>
          <a:noFill/>
          <a:ln>
            <a:solidFill>
              <a:srgbClr val="69467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1406E541-3971-E36D-F198-B706439A5A09}"/>
              </a:ext>
            </a:extLst>
          </p:cNvPr>
          <p:cNvSpPr/>
          <p:nvPr/>
        </p:nvSpPr>
        <p:spPr>
          <a:xfrm>
            <a:off x="6468224" y="2200750"/>
            <a:ext cx="2140365" cy="2183940"/>
          </a:xfrm>
          <a:prstGeom prst="roundRect">
            <a:avLst>
              <a:gd name="adj" fmla="val 13072"/>
            </a:avLst>
          </a:prstGeom>
          <a:noFill/>
          <a:ln>
            <a:solidFill>
              <a:srgbClr val="69467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11" name="사각형: 둥근 모서리 21">
            <a:extLst>
              <a:ext uri="{FF2B5EF4-FFF2-40B4-BE49-F238E27FC236}">
                <a16:creationId xmlns:a16="http://schemas.microsoft.com/office/drawing/2014/main" id="{DEFFC627-F373-E563-71E2-43CC6328F001}"/>
              </a:ext>
            </a:extLst>
          </p:cNvPr>
          <p:cNvSpPr/>
          <p:nvPr/>
        </p:nvSpPr>
        <p:spPr>
          <a:xfrm>
            <a:off x="9824837" y="676751"/>
            <a:ext cx="2140365" cy="2183940"/>
          </a:xfrm>
          <a:prstGeom prst="roundRect">
            <a:avLst>
              <a:gd name="adj" fmla="val 13072"/>
            </a:avLst>
          </a:prstGeom>
          <a:noFill/>
          <a:ln>
            <a:solidFill>
              <a:srgbClr val="69467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15" name="사각형: 둥근 모서리 2">
            <a:extLst>
              <a:ext uri="{FF2B5EF4-FFF2-40B4-BE49-F238E27FC236}">
                <a16:creationId xmlns:a16="http://schemas.microsoft.com/office/drawing/2014/main" id="{A041C8B6-DDDE-77E4-D99C-B15481070483}"/>
              </a:ext>
            </a:extLst>
          </p:cNvPr>
          <p:cNvSpPr/>
          <p:nvPr/>
        </p:nvSpPr>
        <p:spPr>
          <a:xfrm>
            <a:off x="9043872" y="4242633"/>
            <a:ext cx="2140365" cy="2183940"/>
          </a:xfrm>
          <a:prstGeom prst="roundRect">
            <a:avLst>
              <a:gd name="adj" fmla="val 13072"/>
            </a:avLst>
          </a:prstGeom>
          <a:noFill/>
          <a:ln>
            <a:solidFill>
              <a:srgbClr val="69467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5B8F6-B6DB-094A-FC9E-29D794B5177C}"/>
              </a:ext>
            </a:extLst>
          </p:cNvPr>
          <p:cNvSpPr txBox="1"/>
          <p:nvPr/>
        </p:nvSpPr>
        <p:spPr>
          <a:xfrm>
            <a:off x="7887410" y="619929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혜린</a:t>
            </a:r>
            <a:endParaRPr lang="ko-KR" altLang="en-US" b="1" dirty="0">
              <a:solidFill>
                <a:srgbClr val="69467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15D24B-B0FB-B69E-C33F-03E0F434AC40}"/>
              </a:ext>
            </a:extLst>
          </p:cNvPr>
          <p:cNvSpPr txBox="1"/>
          <p:nvPr/>
        </p:nvSpPr>
        <p:spPr>
          <a:xfrm>
            <a:off x="1434395" y="3042381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소윤</a:t>
            </a:r>
            <a:endParaRPr lang="ko-KR" altLang="en-US" b="1" dirty="0">
              <a:solidFill>
                <a:srgbClr val="69467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F9F00F-65AC-602B-132E-E33CE4927D61}"/>
              </a:ext>
            </a:extLst>
          </p:cNvPr>
          <p:cNvSpPr txBox="1"/>
          <p:nvPr/>
        </p:nvSpPr>
        <p:spPr>
          <a:xfrm>
            <a:off x="1826045" y="5372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시현</a:t>
            </a:r>
            <a:endParaRPr lang="ko-KR" altLang="en-US" b="1" dirty="0">
              <a:solidFill>
                <a:srgbClr val="69467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5B5E2-7E00-C30A-1383-F4ED741D4A3E}"/>
              </a:ext>
            </a:extLst>
          </p:cNvPr>
          <p:cNvSpPr txBox="1"/>
          <p:nvPr/>
        </p:nvSpPr>
        <p:spPr>
          <a:xfrm>
            <a:off x="5364574" y="3873301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용석</a:t>
            </a:r>
            <a:endParaRPr lang="ko-KR" altLang="en-US" b="1" dirty="0">
              <a:solidFill>
                <a:srgbClr val="69467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98F46-4077-D7E4-4166-55CB35B9EFE0}"/>
              </a:ext>
            </a:extLst>
          </p:cNvPr>
          <p:cNvSpPr txBox="1"/>
          <p:nvPr/>
        </p:nvSpPr>
        <p:spPr>
          <a:xfrm>
            <a:off x="8776472" y="244046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태균</a:t>
            </a:r>
            <a:endParaRPr lang="ko-KR" altLang="en-US" b="1" dirty="0">
              <a:solidFill>
                <a:srgbClr val="69467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64628" y="1622646"/>
            <a:ext cx="19449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두번째 프로젝트라서 조금 더 </a:t>
            </a:r>
            <a:r>
              <a:rPr lang="ko-KR" altLang="en-US" sz="1200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수월했고</a:t>
            </a:r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endParaRPr lang="en-US" altLang="ko-KR" sz="12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just"/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커뮤니케이션이 잘 이뤄진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점이 만족스럽다. </a:t>
            </a:r>
            <a:endParaRPr lang="en-US" altLang="ko-KR" sz="12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just"/>
            <a:endParaRPr lang="en-US" altLang="ko-KR" sz="12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just"/>
            <a:r>
              <a:rPr lang="ko-KR" altLang="en-US" sz="1200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시큐리티</a:t>
            </a:r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부분을 후에 더 보완해보고 싶다.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18" y="1264394"/>
            <a:ext cx="1777987" cy="17779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85" y="3779013"/>
            <a:ext cx="1777987" cy="17779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526" y="2335871"/>
            <a:ext cx="1777987" cy="1777987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518" y="899861"/>
            <a:ext cx="1777987" cy="177798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43" y="4384690"/>
            <a:ext cx="1777987" cy="1777987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3077216" y="4181493"/>
            <a:ext cx="19449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리액트의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상태변수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관리가 생각한 대로 </a:t>
            </a:r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안되어서</a:t>
            </a:r>
            <a:endParaRPr lang="en-US" altLang="ko-KR" sz="12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just"/>
            <a:r>
              <a:rPr lang="ko-KR" altLang="en-US" sz="1200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애를먹어</a:t>
            </a:r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시간이 부족해 </a:t>
            </a:r>
            <a:endParaRPr lang="en-US" altLang="ko-KR" sz="12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just"/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마무리를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완벽히 </a:t>
            </a:r>
            <a:r>
              <a:rPr lang="ko-KR" altLang="en-US" sz="12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못한점이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아쉬웠다</a:t>
            </a:r>
            <a:r>
              <a:rPr lang="en-US" altLang="ko-KR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141568" y="4744449"/>
            <a:ext cx="19449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잘 이해가 안됐던 부분들이 </a:t>
            </a:r>
            <a:endParaRPr lang="en-US" altLang="ko-KR" sz="12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just"/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프로젝트를 하면서 이해하는 계기가 되었고 </a:t>
            </a:r>
            <a:r>
              <a:rPr lang="en-US" altLang="ko-KR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</a:p>
          <a:p>
            <a:pPr algn="just"/>
            <a:endParaRPr lang="en-US" altLang="ko-KR" sz="12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just"/>
            <a:r>
              <a:rPr lang="ko-KR" altLang="en-US" sz="1200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프론트엔드를</a:t>
            </a:r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더 많이 해볼 수 있어서 좋았다</a:t>
            </a:r>
            <a:r>
              <a:rPr lang="en-US" altLang="ko-KR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9922533" y="989496"/>
            <a:ext cx="19449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한번 더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한계를 느끼게 된 계기가 </a:t>
            </a:r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됐습니다</a:t>
            </a:r>
            <a:r>
              <a:rPr lang="en-US" altLang="ko-KR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algn="just"/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just"/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제가 </a:t>
            </a:r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 건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별거 없지만</a:t>
            </a:r>
          </a:p>
          <a:p>
            <a:pPr algn="just"/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그래도 도움이 </a:t>
            </a:r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됐다고 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하니 마음에 </a:t>
            </a:r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듭니다</a:t>
            </a:r>
            <a:r>
              <a:rPr lang="en-US" altLang="ko-KR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algn="just"/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just"/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앞으로도 느리지만 열심히 </a:t>
            </a:r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하겠습니다</a:t>
            </a:r>
            <a:r>
              <a:rPr lang="en-US" altLang="ko-KR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566328" y="2527257"/>
            <a:ext cx="194497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 프로젝트를 하면서 나의 부족한 부분을 다른 사람이 채워줄 수 있다는 것이 좋았다</a:t>
            </a:r>
            <a:r>
              <a:rPr lang="en-US" altLang="ko-KR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algn="just"/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just"/>
            <a:r>
              <a:rPr lang="ko-KR" altLang="en-US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좋은 사람들과 좋은 주제로 프로젝트를 만들었다는 것에 크게 만족한다</a:t>
            </a:r>
            <a:r>
              <a:rPr lang="en-US" altLang="ko-KR" sz="12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algn="just"/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just"/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89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C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05422" y="2767281"/>
            <a:ext cx="25811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  <a:latin typeface="나눔스퀘어 네오 Bold" panose="00000800000000000000" pitchFamily="2" charset="-127"/>
              </a:rPr>
              <a:t>Q&amp;A</a:t>
            </a:r>
            <a:endParaRPr lang="ko-KR" altLang="en-US" sz="8000" b="1" dirty="0">
              <a:solidFill>
                <a:schemeClr val="bg1"/>
              </a:solidFill>
              <a:latin typeface="나눔스퀘어 네오 Bold" panose="00000800000000000000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66675" y="173355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-66675" y="1971675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-66675" y="144780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66675" y="1218334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-66675" y="89535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-66675" y="68580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-66675" y="485775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66675" y="24765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66675" y="47625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1360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412317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565044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8312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4883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08834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70734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0692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4883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5862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8862484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910060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82814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9385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53850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15750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5194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9385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20364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12312650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25507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17316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113887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09886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6076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09696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13887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6859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228985" y="2746491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3811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382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381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571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191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0382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65150" y="4597400"/>
            <a:ext cx="0" cy="2260600"/>
          </a:xfrm>
          <a:prstGeom prst="line">
            <a:avLst/>
          </a:prstGeom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33400" y="4502150"/>
            <a:ext cx="57150" cy="571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33400" y="4425950"/>
            <a:ext cx="57150" cy="571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533400" y="4349750"/>
            <a:ext cx="57150" cy="571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74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05" y="38100"/>
            <a:ext cx="5565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5787" y="172537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개요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05787" y="598433"/>
            <a:ext cx="2079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주제 및 프로젝트 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55230" y="1934467"/>
            <a:ext cx="4160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RESTFULL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기능을 중점적으로 생각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“</a:t>
            </a:r>
            <a:r>
              <a:rPr lang="en-US" altLang="ko-KR" sz="14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NETFLIX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”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떠올림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4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NETFLIX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클론 프로젝트를 진행하기에는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일정이 빠듯하다고 판단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이와 유사한 영화관 사이트를 개발하기로 결정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115" y="1200727"/>
            <a:ext cx="4382101" cy="2738813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7419975" y="3381375"/>
            <a:ext cx="4295775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458483-F5FB-826F-CCAB-0CC688314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31" y="4283803"/>
            <a:ext cx="47625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148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63000">
              <a:srgbClr val="69467F"/>
            </a:gs>
            <a:gs pos="100000">
              <a:srgbClr val="443C68"/>
            </a:gs>
            <a:gs pos="35000">
              <a:srgbClr val="69467F"/>
            </a:gs>
          </a:gsLst>
          <a:lin ang="12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00881" y="2607171"/>
            <a:ext cx="4213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나눔스퀘어 네오 Bold" panose="00000800000000000000" pitchFamily="2" charset="-127"/>
              </a:rPr>
              <a:t>THANK YOU!</a:t>
            </a:r>
            <a:endParaRPr lang="ko-KR" altLang="en-US" sz="4800" b="1" dirty="0">
              <a:solidFill>
                <a:schemeClr val="bg1"/>
              </a:solidFill>
              <a:latin typeface="나눔스퀘어 네오 Bold" panose="00000800000000000000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66675" y="173355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-66675" y="1971675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-66675" y="144780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66675" y="1190625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-66675" y="89535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-66675" y="685800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-66675" y="485775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66675" y="247650"/>
            <a:ext cx="12258675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66675" y="47625"/>
            <a:ext cx="12258675" cy="0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1360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412317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565044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8312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4883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08834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70734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069292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488392" y="-152400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5862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8862484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910060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82814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9385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53850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15750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5194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938559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20364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12312650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25507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17316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113887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09886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519641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09696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13887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6859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2002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3811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382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381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5717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191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038225" y="-10477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65150" y="4597400"/>
            <a:ext cx="0" cy="2260600"/>
          </a:xfrm>
          <a:prstGeom prst="line">
            <a:avLst/>
          </a:prstGeom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33400" y="4502150"/>
            <a:ext cx="57150" cy="571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33400" y="4425950"/>
            <a:ext cx="57150" cy="571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533400" y="4349750"/>
            <a:ext cx="57150" cy="571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382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8905" y="38100"/>
            <a:ext cx="5565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500" b="1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5787" y="172537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05787" y="598433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 분담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FACF43F-A8E8-4C27-0BEC-ECF3DD505F44}"/>
              </a:ext>
            </a:extLst>
          </p:cNvPr>
          <p:cNvSpPr/>
          <p:nvPr/>
        </p:nvSpPr>
        <p:spPr>
          <a:xfrm>
            <a:off x="3703604" y="3586854"/>
            <a:ext cx="1768896" cy="2183940"/>
          </a:xfrm>
          <a:prstGeom prst="roundRect">
            <a:avLst>
              <a:gd name="adj" fmla="val 13072"/>
            </a:avLst>
          </a:prstGeom>
          <a:noFill/>
          <a:ln>
            <a:solidFill>
              <a:srgbClr val="69467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54B10F1-F45B-9039-1B90-85DD0FF1940F}"/>
              </a:ext>
            </a:extLst>
          </p:cNvPr>
          <p:cNvSpPr/>
          <p:nvPr/>
        </p:nvSpPr>
        <p:spPr>
          <a:xfrm>
            <a:off x="5575942" y="3576962"/>
            <a:ext cx="1768896" cy="2183940"/>
          </a:xfrm>
          <a:prstGeom prst="roundRect">
            <a:avLst>
              <a:gd name="adj" fmla="val 13072"/>
            </a:avLst>
          </a:prstGeom>
          <a:noFill/>
          <a:ln>
            <a:solidFill>
              <a:srgbClr val="69467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406E541-3971-E36D-F198-B706439A5A09}"/>
              </a:ext>
            </a:extLst>
          </p:cNvPr>
          <p:cNvSpPr/>
          <p:nvPr/>
        </p:nvSpPr>
        <p:spPr>
          <a:xfrm>
            <a:off x="7448280" y="3576962"/>
            <a:ext cx="1768896" cy="2183940"/>
          </a:xfrm>
          <a:prstGeom prst="roundRect">
            <a:avLst>
              <a:gd name="adj" fmla="val 13072"/>
            </a:avLst>
          </a:prstGeom>
          <a:noFill/>
          <a:ln>
            <a:solidFill>
              <a:srgbClr val="69467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EFFC627-F373-E563-71E2-43CC6328F001}"/>
              </a:ext>
            </a:extLst>
          </p:cNvPr>
          <p:cNvSpPr/>
          <p:nvPr/>
        </p:nvSpPr>
        <p:spPr>
          <a:xfrm>
            <a:off x="9320618" y="3576962"/>
            <a:ext cx="1768896" cy="2183940"/>
          </a:xfrm>
          <a:prstGeom prst="roundRect">
            <a:avLst>
              <a:gd name="adj" fmla="val 13072"/>
            </a:avLst>
          </a:prstGeom>
          <a:noFill/>
          <a:ln>
            <a:solidFill>
              <a:srgbClr val="69467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041C8B6-DDDE-77E4-D99C-B15481070483}"/>
              </a:ext>
            </a:extLst>
          </p:cNvPr>
          <p:cNvSpPr/>
          <p:nvPr/>
        </p:nvSpPr>
        <p:spPr>
          <a:xfrm>
            <a:off x="1831266" y="3586854"/>
            <a:ext cx="1768896" cy="2183940"/>
          </a:xfrm>
          <a:prstGeom prst="roundRect">
            <a:avLst>
              <a:gd name="adj" fmla="val 13072"/>
            </a:avLst>
          </a:prstGeom>
          <a:noFill/>
          <a:ln>
            <a:solidFill>
              <a:srgbClr val="69467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55B8F6-B6DB-094A-FC9E-29D794B5177C}"/>
              </a:ext>
            </a:extLst>
          </p:cNvPr>
          <p:cNvSpPr txBox="1"/>
          <p:nvPr/>
        </p:nvSpPr>
        <p:spPr>
          <a:xfrm>
            <a:off x="2362128" y="359668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혜린</a:t>
            </a:r>
            <a:endParaRPr lang="ko-KR" altLang="en-US" b="1" dirty="0">
              <a:solidFill>
                <a:srgbClr val="69467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15D24B-B0FB-B69E-C33F-03E0F434AC40}"/>
              </a:ext>
            </a:extLst>
          </p:cNvPr>
          <p:cNvSpPr txBox="1"/>
          <p:nvPr/>
        </p:nvSpPr>
        <p:spPr>
          <a:xfrm>
            <a:off x="4251069" y="359668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소윤</a:t>
            </a:r>
            <a:endParaRPr lang="ko-KR" altLang="en-US" b="1" dirty="0">
              <a:solidFill>
                <a:srgbClr val="69467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F9F00F-65AC-602B-132E-E33CE4927D61}"/>
              </a:ext>
            </a:extLst>
          </p:cNvPr>
          <p:cNvSpPr txBox="1"/>
          <p:nvPr/>
        </p:nvSpPr>
        <p:spPr>
          <a:xfrm>
            <a:off x="6123406" y="359668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시현</a:t>
            </a:r>
            <a:endParaRPr lang="ko-KR" altLang="en-US" b="1" dirty="0">
              <a:solidFill>
                <a:srgbClr val="69467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55B5E2-7E00-C30A-1383-F4ED741D4A3E}"/>
              </a:ext>
            </a:extLst>
          </p:cNvPr>
          <p:cNvSpPr txBox="1"/>
          <p:nvPr/>
        </p:nvSpPr>
        <p:spPr>
          <a:xfrm>
            <a:off x="7995746" y="359668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용석</a:t>
            </a:r>
            <a:endParaRPr lang="ko-KR" altLang="en-US" b="1" dirty="0">
              <a:solidFill>
                <a:srgbClr val="69467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598F46-4077-D7E4-4166-55CB35B9EFE0}"/>
              </a:ext>
            </a:extLst>
          </p:cNvPr>
          <p:cNvSpPr txBox="1"/>
          <p:nvPr/>
        </p:nvSpPr>
        <p:spPr>
          <a:xfrm>
            <a:off x="9884687" y="359668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69467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태균</a:t>
            </a:r>
            <a:endParaRPr lang="ko-KR" altLang="en-US" b="1" dirty="0">
              <a:solidFill>
                <a:srgbClr val="69467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604" y="1867520"/>
            <a:ext cx="1760418" cy="17075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910" y="1980901"/>
            <a:ext cx="1585870" cy="15858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175" y="1989214"/>
            <a:ext cx="1585870" cy="15858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97" y="1876539"/>
            <a:ext cx="1694256" cy="16902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71374" y="4131414"/>
            <a:ext cx="12827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프론트엔드</a:t>
            </a:r>
            <a:endParaRPr lang="en-US" altLang="ko-KR" sz="14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 UX  </a:t>
            </a:r>
            <a:r>
              <a:rPr lang="ko-KR" altLang="en-US" sz="14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03604" y="4131414"/>
            <a:ext cx="17604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백엔드</a:t>
            </a:r>
            <a:endParaRPr lang="en-US" altLang="ko-KR" sz="14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프론트엔드</a:t>
            </a:r>
            <a:r>
              <a:rPr lang="ko-KR" altLang="en-US" sz="14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서포트</a:t>
            </a:r>
            <a:endParaRPr lang="en-US" altLang="ko-KR" sz="14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49149" y="4131414"/>
            <a:ext cx="8963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백엔드</a:t>
            </a:r>
            <a:endParaRPr lang="en-US" altLang="ko-KR" sz="14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14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총괄</a:t>
            </a:r>
            <a:endParaRPr lang="en-US" altLang="ko-KR" sz="14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나눔스퀘어 네오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320618" y="4131414"/>
            <a:ext cx="17604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백엔드</a:t>
            </a:r>
            <a:endParaRPr lang="en-US" altLang="ko-KR" sz="14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프론트엔드</a:t>
            </a:r>
            <a:r>
              <a:rPr lang="ko-KR" altLang="en-US" sz="14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서포트</a:t>
            </a:r>
            <a:endParaRPr lang="en-US" altLang="ko-KR" sz="14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04992" y="4131414"/>
            <a:ext cx="12458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프론트엔드</a:t>
            </a:r>
            <a:endParaRPr lang="en-US" altLang="ko-KR" sz="14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 UX</a:t>
            </a:r>
            <a:r>
              <a:rPr lang="en-US" altLang="ko-KR" sz="14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129" y="1924609"/>
            <a:ext cx="1669531" cy="16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53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5787" y="172537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계획 및 방법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05787" y="598433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 환경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4ED129-6304-8A60-15DF-37D2ADD80C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32" y="2504510"/>
            <a:ext cx="911898" cy="12869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A1F778-CD33-1A8F-2C0E-1D4F93A3AD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201" y="3693074"/>
            <a:ext cx="1845460" cy="1159430"/>
          </a:xfrm>
          <a:prstGeom prst="rect">
            <a:avLst/>
          </a:prstGeom>
        </p:spPr>
      </p:pic>
      <p:pic>
        <p:nvPicPr>
          <p:cNvPr id="9" name="그림 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000A744-B260-7A29-C879-FAA95584BF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88" y="2937703"/>
            <a:ext cx="2558395" cy="8537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2F3662-05D9-745B-0471-9E763D08B9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304" y="4765109"/>
            <a:ext cx="2186854" cy="11215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7A3BA2-9BBB-9598-0A1A-92045F3521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61" y="1728065"/>
            <a:ext cx="2792148" cy="12139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86EEE1-A158-6F11-7EE7-CC0EEE50AB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436" y="2504510"/>
            <a:ext cx="1915743" cy="5248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53B98CB-448D-DA41-E701-0BCFD3ED9B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087" y="1773134"/>
            <a:ext cx="2377574" cy="1162370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72E0FE4E-1076-A137-82DB-B367F64D1D6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98" y="4029769"/>
            <a:ext cx="1773751" cy="8868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4FAC82-C9AF-590B-4467-88DD47AA860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958" y="3844691"/>
            <a:ext cx="2369483" cy="62851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D9C886D-80E9-88EE-9415-9B18FF76DAD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958" y="4517049"/>
            <a:ext cx="2260057" cy="63943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68C56FF-9340-3367-C322-CF39E1D3601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570" y="3415086"/>
            <a:ext cx="1861477" cy="752684"/>
          </a:xfrm>
          <a:prstGeom prst="rect">
            <a:avLst/>
          </a:prstGeom>
        </p:spPr>
      </p:pic>
      <p:sp>
        <p:nvSpPr>
          <p:cNvPr id="19" name="사각형: 둥근 모서리 2">
            <a:extLst>
              <a:ext uri="{FF2B5EF4-FFF2-40B4-BE49-F238E27FC236}">
                <a16:creationId xmlns:a16="http://schemas.microsoft.com/office/drawing/2014/main" id="{A041C8B6-DDDE-77E4-D99C-B15481070483}"/>
              </a:ext>
            </a:extLst>
          </p:cNvPr>
          <p:cNvSpPr/>
          <p:nvPr/>
        </p:nvSpPr>
        <p:spPr>
          <a:xfrm>
            <a:off x="1530417" y="1699490"/>
            <a:ext cx="4875350" cy="4339150"/>
          </a:xfrm>
          <a:prstGeom prst="roundRect">
            <a:avLst>
              <a:gd name="adj" fmla="val 13072"/>
            </a:avLst>
          </a:prstGeom>
          <a:noFill/>
          <a:ln cmpd="sng">
            <a:solidFill>
              <a:srgbClr val="69467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39420" y="1305470"/>
            <a:ext cx="138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 도구</a:t>
            </a:r>
            <a:endParaRPr lang="ko-KR" altLang="en-US" dirty="0">
              <a:solidFill>
                <a:srgbClr val="443C6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3" name="사각형: 둥근 모서리 2">
            <a:extLst>
              <a:ext uri="{FF2B5EF4-FFF2-40B4-BE49-F238E27FC236}">
                <a16:creationId xmlns:a16="http://schemas.microsoft.com/office/drawing/2014/main" id="{A041C8B6-DDDE-77E4-D99C-B15481070483}"/>
              </a:ext>
            </a:extLst>
          </p:cNvPr>
          <p:cNvSpPr/>
          <p:nvPr/>
        </p:nvSpPr>
        <p:spPr>
          <a:xfrm>
            <a:off x="6711255" y="1699490"/>
            <a:ext cx="2112660" cy="4339150"/>
          </a:xfrm>
          <a:prstGeom prst="roundRect">
            <a:avLst>
              <a:gd name="adj" fmla="val 13072"/>
            </a:avLst>
          </a:prstGeom>
          <a:noFill/>
          <a:ln cmpd="sng">
            <a:solidFill>
              <a:srgbClr val="69467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75750" y="1305470"/>
            <a:ext cx="128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화면 설계</a:t>
            </a:r>
            <a:endParaRPr lang="ko-KR" altLang="en-US" dirty="0">
              <a:solidFill>
                <a:srgbClr val="443C6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0" name="사각형: 둥근 모서리 2">
            <a:extLst>
              <a:ext uri="{FF2B5EF4-FFF2-40B4-BE49-F238E27FC236}">
                <a16:creationId xmlns:a16="http://schemas.microsoft.com/office/drawing/2014/main" id="{A041C8B6-DDDE-77E4-D99C-B15481070483}"/>
              </a:ext>
            </a:extLst>
          </p:cNvPr>
          <p:cNvSpPr/>
          <p:nvPr/>
        </p:nvSpPr>
        <p:spPr>
          <a:xfrm>
            <a:off x="9160330" y="1699490"/>
            <a:ext cx="2112660" cy="4339150"/>
          </a:xfrm>
          <a:prstGeom prst="roundRect">
            <a:avLst>
              <a:gd name="adj" fmla="val 13072"/>
            </a:avLst>
          </a:prstGeom>
          <a:noFill/>
          <a:ln cmpd="sng">
            <a:solidFill>
              <a:srgbClr val="69467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24825" y="1305470"/>
            <a:ext cx="128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협업 도구</a:t>
            </a:r>
            <a:endParaRPr lang="ko-KR" altLang="en-US" dirty="0">
              <a:solidFill>
                <a:srgbClr val="443C6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269" y="4419933"/>
            <a:ext cx="1898778" cy="68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6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5787" y="172537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계획 및 방법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05787" y="598433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일정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406490"/>
              </p:ext>
            </p:extLst>
          </p:nvPr>
        </p:nvGraphicFramePr>
        <p:xfrm>
          <a:off x="2729043" y="1165156"/>
          <a:ext cx="8530085" cy="17384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6017">
                  <a:extLst>
                    <a:ext uri="{9D8B030D-6E8A-4147-A177-3AD203B41FA5}">
                      <a16:colId xmlns:a16="http://schemas.microsoft.com/office/drawing/2014/main" val="3808154050"/>
                    </a:ext>
                  </a:extLst>
                </a:gridCol>
                <a:gridCol w="1706017">
                  <a:extLst>
                    <a:ext uri="{9D8B030D-6E8A-4147-A177-3AD203B41FA5}">
                      <a16:colId xmlns:a16="http://schemas.microsoft.com/office/drawing/2014/main" val="72131531"/>
                    </a:ext>
                  </a:extLst>
                </a:gridCol>
                <a:gridCol w="1706017">
                  <a:extLst>
                    <a:ext uri="{9D8B030D-6E8A-4147-A177-3AD203B41FA5}">
                      <a16:colId xmlns:a16="http://schemas.microsoft.com/office/drawing/2014/main" val="3319502314"/>
                    </a:ext>
                  </a:extLst>
                </a:gridCol>
                <a:gridCol w="1706017">
                  <a:extLst>
                    <a:ext uri="{9D8B030D-6E8A-4147-A177-3AD203B41FA5}">
                      <a16:colId xmlns:a16="http://schemas.microsoft.com/office/drawing/2014/main" val="1336135189"/>
                    </a:ext>
                  </a:extLst>
                </a:gridCol>
                <a:gridCol w="1706017">
                  <a:extLst>
                    <a:ext uri="{9D8B030D-6E8A-4147-A177-3AD203B41FA5}">
                      <a16:colId xmlns:a16="http://schemas.microsoft.com/office/drawing/2014/main" val="2003921485"/>
                    </a:ext>
                  </a:extLst>
                </a:gridCol>
              </a:tblGrid>
              <a:tr h="3483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13</a:t>
                      </a:r>
                      <a:r>
                        <a:rPr lang="ko-KR" altLang="en-US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일</a:t>
                      </a:r>
                      <a:endParaRPr lang="ko-KR" altLang="en-US" sz="1600" dirty="0">
                        <a:solidFill>
                          <a:srgbClr val="443C68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14</a:t>
                      </a:r>
                      <a:r>
                        <a:rPr lang="ko-KR" altLang="en-US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일</a:t>
                      </a:r>
                      <a:endParaRPr lang="ko-KR" altLang="en-US" sz="1600" dirty="0">
                        <a:solidFill>
                          <a:srgbClr val="443C68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15</a:t>
                      </a:r>
                      <a:r>
                        <a:rPr lang="ko-KR" altLang="en-US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16</a:t>
                      </a:r>
                      <a:r>
                        <a:rPr lang="ko-KR" altLang="en-US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17</a:t>
                      </a:r>
                      <a:r>
                        <a:rPr lang="ko-KR" altLang="en-US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474136"/>
                  </a:ext>
                </a:extLst>
              </a:tr>
              <a:tr h="139011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5936445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171421"/>
              </p:ext>
            </p:extLst>
          </p:nvPr>
        </p:nvGraphicFramePr>
        <p:xfrm>
          <a:off x="2739479" y="3048646"/>
          <a:ext cx="8530085" cy="17218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6017">
                  <a:extLst>
                    <a:ext uri="{9D8B030D-6E8A-4147-A177-3AD203B41FA5}">
                      <a16:colId xmlns:a16="http://schemas.microsoft.com/office/drawing/2014/main" val="3808154050"/>
                    </a:ext>
                  </a:extLst>
                </a:gridCol>
                <a:gridCol w="1706017">
                  <a:extLst>
                    <a:ext uri="{9D8B030D-6E8A-4147-A177-3AD203B41FA5}">
                      <a16:colId xmlns:a16="http://schemas.microsoft.com/office/drawing/2014/main" val="72131531"/>
                    </a:ext>
                  </a:extLst>
                </a:gridCol>
                <a:gridCol w="1706017">
                  <a:extLst>
                    <a:ext uri="{9D8B030D-6E8A-4147-A177-3AD203B41FA5}">
                      <a16:colId xmlns:a16="http://schemas.microsoft.com/office/drawing/2014/main" val="3319502314"/>
                    </a:ext>
                  </a:extLst>
                </a:gridCol>
                <a:gridCol w="1706017">
                  <a:extLst>
                    <a:ext uri="{9D8B030D-6E8A-4147-A177-3AD203B41FA5}">
                      <a16:colId xmlns:a16="http://schemas.microsoft.com/office/drawing/2014/main" val="1336135189"/>
                    </a:ext>
                  </a:extLst>
                </a:gridCol>
                <a:gridCol w="1706017">
                  <a:extLst>
                    <a:ext uri="{9D8B030D-6E8A-4147-A177-3AD203B41FA5}">
                      <a16:colId xmlns:a16="http://schemas.microsoft.com/office/drawing/2014/main" val="2003921485"/>
                    </a:ext>
                  </a:extLst>
                </a:gridCol>
              </a:tblGrid>
              <a:tr h="3909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20</a:t>
                      </a:r>
                      <a:r>
                        <a:rPr lang="ko-KR" altLang="en-US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21</a:t>
                      </a:r>
                      <a:r>
                        <a:rPr lang="ko-KR" altLang="en-US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22</a:t>
                      </a:r>
                      <a:r>
                        <a:rPr lang="ko-KR" altLang="en-US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23</a:t>
                      </a:r>
                      <a:r>
                        <a:rPr lang="ko-KR" altLang="en-US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24</a:t>
                      </a:r>
                      <a:r>
                        <a:rPr lang="ko-KR" altLang="en-US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474136"/>
                  </a:ext>
                </a:extLst>
              </a:tr>
              <a:tr h="13308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5936445"/>
                  </a:ext>
                </a:extLst>
              </a:tr>
            </a:tbl>
          </a:graphicData>
        </a:graphic>
      </p:graphicFrame>
      <p:sp>
        <p:nvSpPr>
          <p:cNvPr id="4" name="모서리가 둥근 직사각형 3"/>
          <p:cNvSpPr/>
          <p:nvPr/>
        </p:nvSpPr>
        <p:spPr>
          <a:xfrm>
            <a:off x="7927096" y="3938942"/>
            <a:ext cx="1565867" cy="286003"/>
          </a:xfrm>
          <a:prstGeom prst="roundRect">
            <a:avLst/>
          </a:prstGeom>
          <a:solidFill>
            <a:srgbClr val="D8F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 및 보완</a:t>
            </a:r>
            <a:endParaRPr lang="en-US" altLang="ko-KR" sz="1000" dirty="0" smtClean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67588" y="1707021"/>
            <a:ext cx="3082110" cy="2860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화면 설계</a:t>
            </a:r>
            <a:endParaRPr lang="ko-KR" altLang="en-US" sz="1100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95649" y="2116742"/>
            <a:ext cx="3281773" cy="28600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</a:t>
            </a:r>
            <a:endParaRPr lang="ko-KR" altLang="en-US" sz="1100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22032" y="2486681"/>
            <a:ext cx="6723657" cy="260003"/>
          </a:xfrm>
          <a:prstGeom prst="roundRect">
            <a:avLst/>
          </a:prstGeom>
          <a:solidFill>
            <a:srgbClr val="F8F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백엔드</a:t>
            </a:r>
            <a:endParaRPr lang="ko-KR" altLang="en-US" sz="1100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754718" y="3941254"/>
            <a:ext cx="5033141" cy="286003"/>
          </a:xfrm>
          <a:prstGeom prst="roundRect">
            <a:avLst/>
          </a:prstGeom>
          <a:solidFill>
            <a:srgbClr val="F8F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백엔드</a:t>
            </a:r>
            <a:endParaRPr lang="ko-KR" altLang="en-US" sz="1100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761819" y="3566165"/>
            <a:ext cx="6753485" cy="286003"/>
          </a:xfrm>
          <a:prstGeom prst="roundRect">
            <a:avLst/>
          </a:prstGeom>
          <a:solidFill>
            <a:srgbClr val="E8D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프론트엔드</a:t>
            </a:r>
            <a:endParaRPr lang="ko-KR" altLang="en-US" sz="1100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202680" y="1708023"/>
            <a:ext cx="5043009" cy="286003"/>
          </a:xfrm>
          <a:prstGeom prst="roundRect">
            <a:avLst/>
          </a:prstGeom>
          <a:solidFill>
            <a:srgbClr val="E8D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프론트엔드</a:t>
            </a:r>
            <a:endParaRPr lang="ko-KR" altLang="en-US" sz="1100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17159"/>
              </p:ext>
            </p:extLst>
          </p:nvPr>
        </p:nvGraphicFramePr>
        <p:xfrm>
          <a:off x="2739479" y="4915450"/>
          <a:ext cx="3412034" cy="12433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6017">
                  <a:extLst>
                    <a:ext uri="{9D8B030D-6E8A-4147-A177-3AD203B41FA5}">
                      <a16:colId xmlns:a16="http://schemas.microsoft.com/office/drawing/2014/main" val="3808154050"/>
                    </a:ext>
                  </a:extLst>
                </a:gridCol>
                <a:gridCol w="1706017">
                  <a:extLst>
                    <a:ext uri="{9D8B030D-6E8A-4147-A177-3AD203B41FA5}">
                      <a16:colId xmlns:a16="http://schemas.microsoft.com/office/drawing/2014/main" val="72131531"/>
                    </a:ext>
                  </a:extLst>
                </a:gridCol>
              </a:tblGrid>
              <a:tr h="2393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27</a:t>
                      </a:r>
                      <a:r>
                        <a:rPr lang="ko-KR" altLang="en-US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28</a:t>
                      </a:r>
                      <a:r>
                        <a:rPr lang="ko-KR" altLang="en-US" sz="1600" dirty="0" smtClean="0">
                          <a:solidFill>
                            <a:srgbClr val="443C68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일</a:t>
                      </a:r>
                      <a:endParaRPr lang="ko-KR" altLang="en-US" sz="1600" dirty="0">
                        <a:solidFill>
                          <a:srgbClr val="443C68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474136"/>
                  </a:ext>
                </a:extLst>
              </a:tr>
              <a:tr h="90808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5936445"/>
                  </a:ext>
                </a:extLst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9694964" y="3945566"/>
            <a:ext cx="1559392" cy="286003"/>
          </a:xfrm>
          <a:prstGeom prst="roundRect">
            <a:avLst/>
          </a:prstGeom>
          <a:solidFill>
            <a:srgbClr val="FF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및 영상 제작</a:t>
            </a:r>
            <a:endParaRPr lang="en-US" altLang="ko-KR" sz="1000" dirty="0" smtClean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749916" y="5484767"/>
            <a:ext cx="1559392" cy="286003"/>
          </a:xfrm>
          <a:prstGeom prst="roundRect">
            <a:avLst/>
          </a:prstGeom>
          <a:solidFill>
            <a:srgbClr val="FF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ko-KR" altLang="en-US" sz="10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및 영상 제작</a:t>
            </a:r>
            <a:endParaRPr lang="en-US" altLang="ko-KR" sz="1000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527667" y="5491447"/>
            <a:ext cx="1559392" cy="286003"/>
          </a:xfrm>
          <a:prstGeom prst="roundRect">
            <a:avLst/>
          </a:prstGeom>
          <a:solidFill>
            <a:srgbClr val="D4E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</a:t>
            </a:r>
            <a:endParaRPr lang="en-US" altLang="ko-KR" sz="1000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763765"/>
              </p:ext>
            </p:extLst>
          </p:nvPr>
        </p:nvGraphicFramePr>
        <p:xfrm>
          <a:off x="1190626" y="1165156"/>
          <a:ext cx="132397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974">
                  <a:extLst>
                    <a:ext uri="{9D8B030D-6E8A-4147-A177-3AD203B41FA5}">
                      <a16:colId xmlns:a16="http://schemas.microsoft.com/office/drawing/2014/main" val="686381968"/>
                    </a:ext>
                  </a:extLst>
                </a:gridCol>
              </a:tblGrid>
              <a:tr h="320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n>
                            <a:noFill/>
                          </a:ln>
                          <a:solidFill>
                            <a:srgbClr val="443C68"/>
                          </a:solidFill>
                        </a:rPr>
                        <a:t>2</a:t>
                      </a:r>
                      <a:r>
                        <a:rPr lang="ko-KR" altLang="en-US" b="0" dirty="0" smtClean="0">
                          <a:ln>
                            <a:noFill/>
                          </a:ln>
                          <a:solidFill>
                            <a:srgbClr val="443C68"/>
                          </a:solidFill>
                        </a:rPr>
                        <a:t>월</a:t>
                      </a:r>
                      <a:endParaRPr lang="ko-KR" altLang="en-US" b="0" dirty="0">
                        <a:ln>
                          <a:noFill/>
                        </a:ln>
                        <a:solidFill>
                          <a:srgbClr val="443C6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3C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079570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13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4075487" y="1676400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5787" y="172537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계획 및 방법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5787" y="598433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화면 설계 </a:t>
            </a:r>
            <a:r>
              <a:rPr lang="en-US" altLang="ko-KR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</a:t>
            </a:r>
            <a:r>
              <a:rPr lang="en-US" altLang="ko-KR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(Hand</a:t>
            </a:r>
            <a:r>
              <a:rPr lang="ko-KR" altLang="en-US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Drawing)</a:t>
            </a:r>
            <a:endParaRPr lang="ko-KR" altLang="en-US" sz="1600" b="1" dirty="0">
              <a:solidFill>
                <a:srgbClr val="443C6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63E6F8D-D782-72C6-DF4C-0409244F0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9" b="2696"/>
          <a:stretch/>
        </p:blipFill>
        <p:spPr>
          <a:xfrm rot="16200000">
            <a:off x="1492312" y="1182570"/>
            <a:ext cx="2350023" cy="2816326"/>
          </a:xfrm>
          <a:prstGeom prst="rect">
            <a:avLst/>
          </a:prstGeom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9153545-BF46-0B92-2AA6-366EAA9F40C9}"/>
              </a:ext>
            </a:extLst>
          </p:cNvPr>
          <p:cNvSpPr txBox="1"/>
          <p:nvPr/>
        </p:nvSpPr>
        <p:spPr>
          <a:xfrm>
            <a:off x="1259160" y="1088248"/>
            <a:ext cx="167126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--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--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CD6B5DA-1B7F-F828-7530-9E2FE8B7A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9" t="37071" b="5866"/>
          <a:stretch/>
        </p:blipFill>
        <p:spPr>
          <a:xfrm rot="16200000">
            <a:off x="7647116" y="1586647"/>
            <a:ext cx="2350024" cy="2008174"/>
          </a:xfrm>
          <a:prstGeom prst="rect">
            <a:avLst/>
          </a:prstGeom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582E402-D665-CDD9-3E31-DFE20D214E81}"/>
              </a:ext>
            </a:extLst>
          </p:cNvPr>
          <p:cNvSpPr txBox="1"/>
          <p:nvPr/>
        </p:nvSpPr>
        <p:spPr>
          <a:xfrm>
            <a:off x="7818038" y="1088247"/>
            <a:ext cx="126736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Symbol" panose="05050102010706020507" pitchFamily="18" charset="2"/>
              </a:rPr>
              <a:t>--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Symbol" panose="05050102010706020507" pitchFamily="18" charset="2"/>
              </a:rPr>
              <a:t>예매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Symbol" panose="05050102010706020507" pitchFamily="18" charset="2"/>
              </a:rPr>
              <a:t>--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15D6A1D-3783-FE60-FAC3-89ADD224D6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259" b="6903"/>
          <a:stretch/>
        </p:blipFill>
        <p:spPr>
          <a:xfrm rot="16200000">
            <a:off x="9561699" y="1601762"/>
            <a:ext cx="2350024" cy="1977945"/>
          </a:xfrm>
          <a:prstGeom prst="rect">
            <a:avLst/>
          </a:prstGeom>
          <a:ln>
            <a:noFill/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2E8FB92-9900-040B-4566-90EEC4733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37" b="9637"/>
          <a:stretch/>
        </p:blipFill>
        <p:spPr>
          <a:xfrm rot="16200000">
            <a:off x="3086761" y="4088754"/>
            <a:ext cx="2370022" cy="2599443"/>
          </a:xfrm>
          <a:prstGeom prst="rect">
            <a:avLst/>
          </a:prstGeom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01B7004-B292-39D6-3865-906D6111BB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944" b="7218"/>
          <a:stretch/>
        </p:blipFill>
        <p:spPr>
          <a:xfrm rot="16200000">
            <a:off x="7471418" y="4408804"/>
            <a:ext cx="2370023" cy="1953989"/>
          </a:xfrm>
          <a:prstGeom prst="rect">
            <a:avLst/>
          </a:prstGeom>
          <a:ln>
            <a:noFill/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0F4F431-8831-3507-14B8-E5980CA607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444"/>
          <a:stretch/>
        </p:blipFill>
        <p:spPr>
          <a:xfrm rot="16200000">
            <a:off x="5440452" y="4413134"/>
            <a:ext cx="2370025" cy="1945331"/>
          </a:xfrm>
          <a:prstGeom prst="rect">
            <a:avLst/>
          </a:prstGeom>
          <a:ln>
            <a:noFill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7346955-56E8-74BF-5A81-8276B8B120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194"/>
          <a:stretch/>
        </p:blipFill>
        <p:spPr>
          <a:xfrm rot="16200000">
            <a:off x="4771752" y="1182570"/>
            <a:ext cx="2350022" cy="2816328"/>
          </a:xfrm>
          <a:prstGeom prst="rect">
            <a:avLst/>
          </a:prstGeom>
          <a:ln>
            <a:noFill/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80283FB-0E87-5C4D-1177-D83DCF3D0A3E}"/>
              </a:ext>
            </a:extLst>
          </p:cNvPr>
          <p:cNvSpPr txBox="1"/>
          <p:nvPr/>
        </p:nvSpPr>
        <p:spPr>
          <a:xfrm>
            <a:off x="4538599" y="1092997"/>
            <a:ext cx="22312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--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영화상세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--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41E100-B732-993E-31C8-2F2D7B2F6343}"/>
              </a:ext>
            </a:extLst>
          </p:cNvPr>
          <p:cNvSpPr txBox="1"/>
          <p:nvPr/>
        </p:nvSpPr>
        <p:spPr>
          <a:xfrm>
            <a:off x="2972050" y="3897667"/>
            <a:ext cx="126736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Symbol" panose="05050102010706020507" pitchFamily="18" charset="2"/>
              </a:rPr>
              <a:t>--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Symbol" panose="05050102010706020507" pitchFamily="18" charset="2"/>
              </a:rPr>
              <a:t>리뷰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Symbol" panose="05050102010706020507" pitchFamily="18" charset="2"/>
              </a:rPr>
              <a:t>--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9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4075487" y="1676400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5787" y="172537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계획 및 방법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153545-BF46-0B92-2AA6-366EAA9F40C9}"/>
              </a:ext>
            </a:extLst>
          </p:cNvPr>
          <p:cNvSpPr txBox="1"/>
          <p:nvPr/>
        </p:nvSpPr>
        <p:spPr>
          <a:xfrm>
            <a:off x="2395000" y="1823202"/>
            <a:ext cx="167126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--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회원가입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--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82E402-D665-CDD9-3E31-DFE20D214E81}"/>
              </a:ext>
            </a:extLst>
          </p:cNvPr>
          <p:cNvSpPr txBox="1"/>
          <p:nvPr/>
        </p:nvSpPr>
        <p:spPr>
          <a:xfrm>
            <a:off x="7541128" y="1823200"/>
            <a:ext cx="126736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Symbol" panose="05050102010706020507" pitchFamily="18" charset="2"/>
              </a:rPr>
              <a:t>--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Symbol" panose="05050102010706020507" pitchFamily="18" charset="2"/>
              </a:rPr>
              <a:t>관리자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Symbol" panose="05050102010706020507" pitchFamily="18" charset="2"/>
              </a:rPr>
              <a:t>--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80283FB-0E87-5C4D-1177-D83DCF3D0A3E}"/>
              </a:ext>
            </a:extLst>
          </p:cNvPr>
          <p:cNvSpPr txBox="1"/>
          <p:nvPr/>
        </p:nvSpPr>
        <p:spPr>
          <a:xfrm>
            <a:off x="5530674" y="1823201"/>
            <a:ext cx="22312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--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--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C4DC23-63CA-F6BF-9618-C53F388DB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01"/>
          <a:stretch/>
        </p:blipFill>
        <p:spPr>
          <a:xfrm rot="16200000">
            <a:off x="2270481" y="2258376"/>
            <a:ext cx="2724966" cy="25126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A4F467-E770-CDA8-123D-610220F6B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66" b="30171"/>
          <a:stretch/>
        </p:blipFill>
        <p:spPr>
          <a:xfrm rot="16200000">
            <a:off x="4924176" y="2758740"/>
            <a:ext cx="2724966" cy="15119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639490-71F6-7BFE-E60D-5FA67EEAB9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74"/>
          <a:stretch/>
        </p:blipFill>
        <p:spPr>
          <a:xfrm rot="16200000">
            <a:off x="7673017" y="2020352"/>
            <a:ext cx="2724966" cy="2988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427C61-B19E-046B-E05A-22A0D8C78609}"/>
              </a:ext>
            </a:extLst>
          </p:cNvPr>
          <p:cNvSpPr txBox="1"/>
          <p:nvPr/>
        </p:nvSpPr>
        <p:spPr>
          <a:xfrm>
            <a:off x="1005787" y="598433"/>
            <a:ext cx="3106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화면 설계 </a:t>
            </a:r>
            <a:r>
              <a:rPr lang="en-US" altLang="ko-KR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</a:t>
            </a:r>
            <a:r>
              <a:rPr lang="en-US" altLang="ko-KR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(Hand</a:t>
            </a:r>
            <a:r>
              <a:rPr lang="ko-KR" altLang="en-US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Drawing)</a:t>
            </a:r>
            <a:endParaRPr lang="ko-KR" altLang="en-US" sz="1600" b="1" dirty="0">
              <a:solidFill>
                <a:srgbClr val="443C6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18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962150" y="-161925"/>
            <a:ext cx="0" cy="6962775"/>
          </a:xfrm>
          <a:prstGeom prst="line">
            <a:avLst/>
          </a:prstGeom>
          <a:ln>
            <a:solidFill>
              <a:schemeClr val="bg1">
                <a:alpha val="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21757" y="0"/>
            <a:ext cx="657225" cy="6858000"/>
          </a:xfrm>
          <a:prstGeom prst="rect">
            <a:avLst/>
          </a:prstGeom>
          <a:gradFill>
            <a:gsLst>
              <a:gs pos="0">
                <a:srgbClr val="443C68"/>
              </a:gs>
              <a:gs pos="100000">
                <a:schemeClr val="accent1">
                  <a:lumMod val="45000"/>
                  <a:lumOff val="55000"/>
                </a:schemeClr>
              </a:gs>
              <a:gs pos="61000">
                <a:srgbClr val="69467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05" y="38100"/>
            <a:ext cx="5469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5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05787" y="172537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계획 및 방법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10562" y="563795"/>
            <a:ext cx="2994714" cy="45719"/>
          </a:xfrm>
          <a:prstGeom prst="rect">
            <a:avLst/>
          </a:prstGeom>
          <a:solidFill>
            <a:srgbClr val="44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5787" y="598433"/>
            <a:ext cx="3663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화면 설계 </a:t>
            </a:r>
            <a:r>
              <a:rPr lang="en-US" altLang="ko-KR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r>
              <a:rPr lang="ko-KR" altLang="en-US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 </a:t>
            </a:r>
            <a:r>
              <a:rPr lang="en-US" altLang="ko-KR" sz="1600" b="1" dirty="0">
                <a:solidFill>
                  <a:srgbClr val="443C6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(Photoshop &amp; Figma)</a:t>
            </a:r>
            <a:endParaRPr lang="ko-KR" altLang="en-US" sz="1600" b="1" dirty="0">
              <a:solidFill>
                <a:srgbClr val="443C6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D267B4-C246-C30D-6D05-4C8D1967C5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25" y="1582087"/>
            <a:ext cx="3593158" cy="4540105"/>
          </a:xfrm>
          <a:prstGeom prst="rect">
            <a:avLst/>
          </a:prstGeom>
          <a:ln>
            <a:solidFill>
              <a:srgbClr val="443C68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2A139F-A871-1749-E7FF-53FD0C674F88}"/>
              </a:ext>
            </a:extLst>
          </p:cNvPr>
          <p:cNvSpPr txBox="1"/>
          <p:nvPr/>
        </p:nvSpPr>
        <p:spPr>
          <a:xfrm>
            <a:off x="1548625" y="1208994"/>
            <a:ext cx="167126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--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--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D903C8-9379-593E-52B6-9F47B441E134}"/>
              </a:ext>
            </a:extLst>
          </p:cNvPr>
          <p:cNvSpPr txBox="1"/>
          <p:nvPr/>
        </p:nvSpPr>
        <p:spPr>
          <a:xfrm>
            <a:off x="5919791" y="1208993"/>
            <a:ext cx="22312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--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영화상세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--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499"/>
          <a:stretch/>
        </p:blipFill>
        <p:spPr>
          <a:xfrm>
            <a:off x="5919791" y="1582086"/>
            <a:ext cx="5460333" cy="4540105"/>
          </a:xfrm>
          <a:prstGeom prst="rect">
            <a:avLst/>
          </a:prstGeom>
          <a:ln>
            <a:solidFill>
              <a:srgbClr val="443C68"/>
            </a:solidFill>
          </a:ln>
        </p:spPr>
      </p:pic>
    </p:spTree>
    <p:extLst>
      <p:ext uri="{BB962C8B-B14F-4D97-AF65-F5344CB8AC3E}">
        <p14:creationId xmlns:p14="http://schemas.microsoft.com/office/powerpoint/2010/main" val="182614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1480</TotalTime>
  <Words>772</Words>
  <Application>Microsoft Office PowerPoint</Application>
  <PresentationFormat>와이드스크린</PresentationFormat>
  <Paragraphs>264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KoPub돋움체 Bold</vt:lpstr>
      <vt:lpstr>맑은 고딕</vt:lpstr>
      <vt:lpstr>나눔스퀘어 네오 Bold</vt:lpstr>
      <vt:lpstr>Arial</vt:lpstr>
      <vt:lpstr>Symbol</vt:lpstr>
      <vt:lpstr>D2Coding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hi</cp:lastModifiedBy>
  <cp:revision>112</cp:revision>
  <dcterms:created xsi:type="dcterms:W3CDTF">2019-01-31T13:20:03Z</dcterms:created>
  <dcterms:modified xsi:type="dcterms:W3CDTF">2023-02-28T06:20:13Z</dcterms:modified>
</cp:coreProperties>
</file>